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sldIdLst>
    <p:sldId id="304" r:id="rId5"/>
    <p:sldId id="311" r:id="rId6"/>
    <p:sldId id="317" r:id="rId7"/>
    <p:sldId id="318" r:id="rId8"/>
    <p:sldId id="319" r:id="rId9"/>
    <p:sldId id="320" r:id="rId10"/>
    <p:sldId id="321" r:id="rId11"/>
    <p:sldId id="322" r:id="rId12"/>
    <p:sldId id="323" r:id="rId13"/>
    <p:sldId id="324" r:id="rId14"/>
    <p:sldId id="30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2063" autoAdjust="0"/>
  </p:normalViewPr>
  <p:slideViewPr>
    <p:cSldViewPr snapToGrid="0">
      <p:cViewPr varScale="1">
        <p:scale>
          <a:sx n="71" d="100"/>
          <a:sy n="71" d="100"/>
        </p:scale>
        <p:origin x="447" y="36"/>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ink/ink1.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89.51049" units="1/cm"/>
          <inkml:channelProperty channel="Y" name="resolution" value="89.88764" units="1/cm"/>
          <inkml:channelProperty channel="T" name="resolution" value="1" units="1/dev"/>
        </inkml:channelProperties>
      </inkml:inkSource>
      <inkml:timestamp xml:id="ts0" timeString="2023-02-05T15:06:35.801"/>
    </inkml:context>
    <inkml:brush xml:id="br0">
      <inkml:brushProperty name="width" value="0.05292" units="cm"/>
      <inkml:brushProperty name="height" value="0.05292" units="cm"/>
      <inkml:brushProperty name="color" value="#FFFFFF"/>
    </inkml:brush>
  </inkml:definitions>
  <inkml:trace contextRef="#ctx0" brushRef="#br0">25788 13207 0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8B990660-4B7D-4C11-96DB-B19FFA8CA93C}" type="slidenum">
              <a:rPr lang="en-US" smtClean="0"/>
              <a:t>1</a:t>
            </a:fld>
            <a:endParaRPr lang="en-US" dirty="0"/>
          </a:p>
        </p:txBody>
      </p:sp>
    </p:spTree>
    <p:extLst>
      <p:ext uri="{BB962C8B-B14F-4D97-AF65-F5344CB8AC3E}">
        <p14:creationId xmlns:p14="http://schemas.microsoft.com/office/powerpoint/2010/main" val="1521097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CFCFA"/>
                </a:solidFill>
                <a:effectLst/>
                <a:latin typeface="Consolas" panose="020B0609020204030204" pitchFamily="49" charset="0"/>
              </a:rPr>
              <a:t>We will use </a:t>
            </a:r>
            <a:r>
              <a:rPr lang="en-US" b="0" dirty="0" err="1">
                <a:solidFill>
                  <a:srgbClr val="FCFCFA"/>
                </a:solidFill>
                <a:effectLst/>
                <a:latin typeface="Consolas" panose="020B0609020204030204" pitchFamily="49" charset="0"/>
              </a:rPr>
              <a:t>tf.keras.utils.to_categorical</a:t>
            </a:r>
            <a:r>
              <a:rPr lang="en-US" b="0" dirty="0">
                <a:solidFill>
                  <a:srgbClr val="FCFCFA"/>
                </a:solidFill>
                <a:effectLst/>
                <a:latin typeface="Consolas" panose="020B0609020204030204" pitchFamily="49" charset="0"/>
              </a:rPr>
              <a:t> which Converts a class vector (integers) to binary class matrix. So that we do not need to use and embedding layer in the generator model when doing any sort of conditional </a:t>
            </a:r>
            <a:r>
              <a:rPr lang="en-US" b="0" dirty="0" err="1">
                <a:solidFill>
                  <a:srgbClr val="FCFCFA"/>
                </a:solidFill>
                <a:effectLst/>
                <a:latin typeface="Consolas" panose="020B0609020204030204" pitchFamily="49" charset="0"/>
              </a:rPr>
              <a:t>gan</a:t>
            </a:r>
            <a:endParaRPr lang="en-US" b="0" dirty="0">
              <a:solidFill>
                <a:srgbClr val="FCFCFA"/>
              </a:solidFill>
              <a:effectLst/>
              <a:latin typeface="Consolas" panose="020B0609020204030204" pitchFamily="49" charset="0"/>
            </a:endParaRPr>
          </a:p>
          <a:p>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CFCFA"/>
                </a:solidFill>
                <a:effectLst/>
                <a:latin typeface="Consolas" panose="020B0609020204030204" pitchFamily="49" charset="0"/>
              </a:rPr>
              <a:t>Since </a:t>
            </a:r>
            <a:r>
              <a:rPr lang="en-US" b="0" dirty="0" err="1">
                <a:solidFill>
                  <a:srgbClr val="FCFCFA"/>
                </a:solidFill>
                <a:effectLst/>
                <a:latin typeface="Consolas" panose="020B0609020204030204" pitchFamily="49" charset="0"/>
              </a:rPr>
              <a:t>tensorflow</a:t>
            </a:r>
            <a:r>
              <a:rPr lang="en-US" b="0" dirty="0">
                <a:solidFill>
                  <a:srgbClr val="FCFCFA"/>
                </a:solidFill>
                <a:effectLst/>
                <a:latin typeface="Consolas" panose="020B0609020204030204" pitchFamily="49" charset="0"/>
              </a:rPr>
              <a:t> does not have a </a:t>
            </a:r>
            <a:r>
              <a:rPr lang="en-US" b="0" dirty="0" err="1">
                <a:solidFill>
                  <a:srgbClr val="FCFCFA"/>
                </a:solidFill>
                <a:effectLst/>
                <a:latin typeface="Consolas" panose="020B0609020204030204" pitchFamily="49" charset="0"/>
              </a:rPr>
              <a:t>bulit</a:t>
            </a:r>
            <a:r>
              <a:rPr lang="en-US" b="0" dirty="0">
                <a:solidFill>
                  <a:srgbClr val="FCFCFA"/>
                </a:solidFill>
                <a:effectLst/>
                <a:latin typeface="Consolas" panose="020B0609020204030204" pitchFamily="49" charset="0"/>
              </a:rPr>
              <a:t> in FID IS and KID metric, the only way we can get the respective scores for each model is to use the </a:t>
            </a:r>
            <a:r>
              <a:rPr lang="en-US" b="0" dirty="0" err="1">
                <a:solidFill>
                  <a:srgbClr val="FCFCFA"/>
                </a:solidFill>
                <a:effectLst/>
                <a:latin typeface="Consolas" panose="020B0609020204030204" pitchFamily="49" charset="0"/>
              </a:rPr>
              <a:t>bulit</a:t>
            </a:r>
            <a:r>
              <a:rPr lang="en-US" b="0" dirty="0">
                <a:solidFill>
                  <a:srgbClr val="FCFCFA"/>
                </a:solidFill>
                <a:effectLst/>
                <a:latin typeface="Consolas" panose="020B0609020204030204" pitchFamily="49" charset="0"/>
              </a:rPr>
              <a:t> in Inception V3 model in </a:t>
            </a:r>
            <a:r>
              <a:rPr lang="en-US" b="0" dirty="0" err="1">
                <a:solidFill>
                  <a:srgbClr val="FCFCFA"/>
                </a:solidFill>
                <a:effectLst/>
                <a:latin typeface="Consolas" panose="020B0609020204030204" pitchFamily="49" charset="0"/>
              </a:rPr>
              <a:t>tensorflow</a:t>
            </a:r>
            <a:r>
              <a:rPr lang="en-US" b="0" dirty="0">
                <a:solidFill>
                  <a:srgbClr val="FCFCFA"/>
                </a:solidFill>
                <a:effectLst/>
                <a:latin typeface="Consolas" panose="020B0609020204030204" pitchFamily="49" charset="0"/>
              </a:rPr>
              <a:t> to calculate the FID, IS and KID scores. This way might be in accurate as when </a:t>
            </a:r>
            <a:r>
              <a:rPr lang="en-US" b="0" dirty="0" err="1">
                <a:solidFill>
                  <a:srgbClr val="FCFCFA"/>
                </a:solidFill>
                <a:effectLst/>
                <a:latin typeface="Consolas" panose="020B0609020204030204" pitchFamily="49" charset="0"/>
              </a:rPr>
              <a:t>trainig</a:t>
            </a:r>
            <a:r>
              <a:rPr lang="en-US" b="0" dirty="0">
                <a:solidFill>
                  <a:srgbClr val="FCFCFA"/>
                </a:solidFill>
                <a:effectLst/>
                <a:latin typeface="Consolas" panose="020B0609020204030204" pitchFamily="49" charset="0"/>
              </a:rPr>
              <a:t> we pass the </a:t>
            </a:r>
            <a:r>
              <a:rPr lang="en-US" b="0" dirty="0" err="1">
                <a:solidFill>
                  <a:srgbClr val="FCFCFA"/>
                </a:solidFill>
                <a:effectLst/>
                <a:latin typeface="Consolas" panose="020B0609020204030204" pitchFamily="49" charset="0"/>
              </a:rPr>
              <a:t>bataches</a:t>
            </a:r>
            <a:r>
              <a:rPr lang="en-US" b="0" dirty="0">
                <a:solidFill>
                  <a:srgbClr val="FCFCFA"/>
                </a:solidFill>
                <a:effectLst/>
                <a:latin typeface="Consolas" panose="020B0609020204030204" pitchFamily="49" charset="0"/>
              </a:rPr>
              <a:t> of generated images (256 for our case) and not the whole dataset. This will make the scores calculated inaccurate. All the scores listed are based on KL divergence, therefore we will use KL divergence as our primary metric</a:t>
            </a:r>
          </a:p>
          <a:p>
            <a:endParaRPr lang="en-SG" dirty="0"/>
          </a:p>
        </p:txBody>
      </p:sp>
      <p:sp>
        <p:nvSpPr>
          <p:cNvPr id="4" name="Slide Number Placeholder 3"/>
          <p:cNvSpPr>
            <a:spLocks noGrp="1"/>
          </p:cNvSpPr>
          <p:nvPr>
            <p:ph type="sldNum" sz="quarter" idx="5"/>
          </p:nvPr>
        </p:nvSpPr>
        <p:spPr/>
        <p:txBody>
          <a:bodyPr/>
          <a:lstStyle/>
          <a:p>
            <a:fld id="{8B990660-4B7D-4C11-96DB-B19FFA8CA93C}" type="slidenum">
              <a:rPr lang="en-US" smtClean="0"/>
              <a:t>2</a:t>
            </a:fld>
            <a:endParaRPr lang="en-US" dirty="0"/>
          </a:p>
        </p:txBody>
      </p:sp>
    </p:spTree>
    <p:extLst>
      <p:ext uri="{BB962C8B-B14F-4D97-AF65-F5344CB8AC3E}">
        <p14:creationId xmlns:p14="http://schemas.microsoft.com/office/powerpoint/2010/main" val="1351516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CFCFA"/>
                </a:solidFill>
                <a:effectLst/>
                <a:latin typeface="Consolas" panose="020B0609020204030204" pitchFamily="49" charset="0"/>
              </a:rPr>
              <a:t>There are a couple of steps we can take to help solve the problem that we are facing. We do not want to simply lessen the number of parameters of the discriminator model to decrease its performance. We still want out discriminator model to provide good feedback to the generator model, we just want the model to be less confident in the feedback its giving. We will explore some techniques that will help us achieve that later as DCGAN is only our baseline and we rather improve on more complex architecture such as CGAN and ACGAN.</a:t>
            </a:r>
          </a:p>
          <a:p>
            <a:endParaRPr lang="en-SG" dirty="0"/>
          </a:p>
        </p:txBody>
      </p:sp>
      <p:sp>
        <p:nvSpPr>
          <p:cNvPr id="4" name="Slide Number Placeholder 3"/>
          <p:cNvSpPr>
            <a:spLocks noGrp="1"/>
          </p:cNvSpPr>
          <p:nvPr>
            <p:ph type="sldNum" sz="quarter" idx="5"/>
          </p:nvPr>
        </p:nvSpPr>
        <p:spPr/>
        <p:txBody>
          <a:bodyPr/>
          <a:lstStyle/>
          <a:p>
            <a:fld id="{8B990660-4B7D-4C11-96DB-B19FFA8CA93C}" type="slidenum">
              <a:rPr lang="en-US" smtClean="0"/>
              <a:t>3</a:t>
            </a:fld>
            <a:endParaRPr lang="en-US" dirty="0"/>
          </a:p>
        </p:txBody>
      </p:sp>
    </p:spTree>
    <p:extLst>
      <p:ext uri="{BB962C8B-B14F-4D97-AF65-F5344CB8AC3E}">
        <p14:creationId xmlns:p14="http://schemas.microsoft.com/office/powerpoint/2010/main" val="3339960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CFCFA"/>
                </a:solidFill>
                <a:effectLst/>
                <a:latin typeface="Consolas" panose="020B0609020204030204" pitchFamily="49" charset="0"/>
              </a:rPr>
              <a:t>There are many limitations to DCGAN one of which is that DCGAN are effective at image synthesis, that is, generating new examples of images for a target dataset. Some datasets have additional information, such as a class label (CIFAR 10), and it is desirable to make use of this information. However, DCGAN does not allow us to make us of these class labels. That is where CGAN comes in. A CGAN is a variant of GAN where the generator and discriminator are conditioned on additional information. This additional information is usually provided in the form of class labels or other types of metadata.</a:t>
            </a:r>
          </a:p>
          <a:p>
            <a:endParaRPr lang="en-SG" dirty="0"/>
          </a:p>
          <a:p>
            <a:r>
              <a:rPr lang="en-US" b="0" dirty="0">
                <a:solidFill>
                  <a:srgbClr val="FCFCFA"/>
                </a:solidFill>
                <a:effectLst/>
                <a:latin typeface="Consolas" panose="020B0609020204030204" pitchFamily="49" charset="0"/>
              </a:rPr>
              <a:t>There are two motivations for making use of the class label information in a GAN model.</a:t>
            </a:r>
          </a:p>
          <a:p>
            <a:br>
              <a:rPr lang="en-US" b="0" dirty="0">
                <a:solidFill>
                  <a:srgbClr val="FCFCFA"/>
                </a:solidFill>
                <a:effectLst/>
                <a:latin typeface="Consolas" panose="020B0609020204030204" pitchFamily="49" charset="0"/>
              </a:rPr>
            </a:br>
            <a:r>
              <a:rPr lang="en-US" b="0" dirty="0">
                <a:solidFill>
                  <a:srgbClr val="939293"/>
                </a:solidFill>
                <a:effectLst/>
                <a:latin typeface="Consolas" panose="020B0609020204030204" pitchFamily="49" charset="0"/>
              </a:rPr>
              <a:t>-</a:t>
            </a:r>
            <a:r>
              <a:rPr lang="en-US" b="0" dirty="0">
                <a:solidFill>
                  <a:srgbClr val="FCFCFA"/>
                </a:solidFill>
                <a:effectLst/>
                <a:latin typeface="Consolas" panose="020B0609020204030204" pitchFamily="49" charset="0"/>
              </a:rPr>
              <a:t> Improve the GAN.</a:t>
            </a:r>
          </a:p>
          <a:p>
            <a:r>
              <a:rPr lang="en-US" b="0" dirty="0">
                <a:solidFill>
                  <a:srgbClr val="939293"/>
                </a:solidFill>
                <a:effectLst/>
                <a:latin typeface="Consolas" panose="020B0609020204030204" pitchFamily="49" charset="0"/>
              </a:rPr>
              <a:t>-</a:t>
            </a:r>
            <a:r>
              <a:rPr lang="en-US" b="0" dirty="0">
                <a:solidFill>
                  <a:srgbClr val="FCFCFA"/>
                </a:solidFill>
                <a:effectLst/>
                <a:latin typeface="Consolas" panose="020B0609020204030204" pitchFamily="49" charset="0"/>
              </a:rPr>
              <a:t> Targeted Image Generation.</a:t>
            </a:r>
          </a:p>
          <a:p>
            <a:br>
              <a:rPr lang="en-US" b="0" dirty="0">
                <a:solidFill>
                  <a:srgbClr val="FCFCFA"/>
                </a:solidFill>
                <a:effectLst/>
                <a:latin typeface="Consolas" panose="020B0609020204030204" pitchFamily="49" charset="0"/>
              </a:rPr>
            </a:br>
            <a:r>
              <a:rPr lang="en-US" b="0" dirty="0">
                <a:solidFill>
                  <a:srgbClr val="FCFCFA"/>
                </a:solidFill>
                <a:effectLst/>
                <a:latin typeface="Consolas" panose="020B0609020204030204" pitchFamily="49" charset="0"/>
              </a:rPr>
              <a:t>Additional information that is correlated with the input images, such as class labels, can be used to improve the GAN. This improvement may come in the form of more stable training, faster training, and/or generated images that have better quality.</a:t>
            </a:r>
          </a:p>
          <a:p>
            <a:br>
              <a:rPr lang="en-US" b="0" dirty="0">
                <a:solidFill>
                  <a:srgbClr val="FCFCFA"/>
                </a:solidFill>
                <a:effectLst/>
                <a:latin typeface="Consolas" panose="020B0609020204030204" pitchFamily="49" charset="0"/>
              </a:rPr>
            </a:br>
            <a:endParaRPr lang="en-US" b="0" dirty="0">
              <a:solidFill>
                <a:srgbClr val="FCFCFA"/>
              </a:solidFill>
              <a:effectLst/>
              <a:latin typeface="Consolas" panose="020B0609020204030204" pitchFamily="49" charset="0"/>
            </a:endParaRPr>
          </a:p>
          <a:p>
            <a:endParaRPr lang="en-SG" dirty="0"/>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2852910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CFCFA"/>
                </a:solidFill>
                <a:effectLst/>
                <a:latin typeface="Consolas" panose="020B0609020204030204" pitchFamily="49" charset="0"/>
              </a:rPr>
              <a:t>Before a neural network can be trained, the model weights (parameters) must be initialized to small random variables.</a:t>
            </a:r>
          </a:p>
          <a:p>
            <a:br>
              <a:rPr lang="en-US" b="0" dirty="0">
                <a:solidFill>
                  <a:srgbClr val="FCFCFA"/>
                </a:solidFill>
                <a:effectLst/>
                <a:latin typeface="Consolas" panose="020B0609020204030204" pitchFamily="49" charset="0"/>
              </a:rPr>
            </a:br>
            <a:r>
              <a:rPr lang="en-US" b="0" dirty="0">
                <a:solidFill>
                  <a:srgbClr val="FCFCFA"/>
                </a:solidFill>
                <a:effectLst/>
                <a:latin typeface="Consolas" panose="020B0609020204030204" pitchFamily="49" charset="0"/>
              </a:rPr>
              <a:t>The best practice for DCAGAN models reported in the paper is to initialize all weights using a zero-centered Gaussian distribution (the normal or bell-shaped distribution) with a standard deviation of 0.02.</a:t>
            </a:r>
          </a:p>
          <a:p>
            <a:br>
              <a:rPr lang="en-US" b="0" dirty="0">
                <a:solidFill>
                  <a:srgbClr val="FCFCFA"/>
                </a:solidFill>
                <a:effectLst/>
                <a:latin typeface="Consolas" panose="020B0609020204030204" pitchFamily="49" charset="0"/>
              </a:rPr>
            </a:br>
            <a:r>
              <a:rPr lang="en-US" b="0" dirty="0">
                <a:solidFill>
                  <a:srgbClr val="FCFCFA"/>
                </a:solidFill>
                <a:effectLst/>
                <a:latin typeface="Consolas" panose="020B0609020204030204" pitchFamily="49" charset="0"/>
              </a:rPr>
              <a:t>We will use Gaussian weight initializer with a mean of 0 and a standard deviation of 0.02 for use in a transpose convolutional layer in a generator model and cov2d layer in the discriminator model.</a:t>
            </a:r>
          </a:p>
          <a:p>
            <a:endParaRPr lang="en-US" b="0" dirty="0">
              <a:solidFill>
                <a:srgbClr val="FCFCFA"/>
              </a:solidFill>
              <a:effectLst/>
              <a:latin typeface="Consolas" panose="020B0609020204030204" pitchFamily="49" charset="0"/>
            </a:endParaRPr>
          </a:p>
          <a:p>
            <a:endParaRPr lang="en-US" b="0" dirty="0">
              <a:solidFill>
                <a:srgbClr val="FCFCFA"/>
              </a:solidFill>
              <a:effectLst/>
              <a:latin typeface="Consolas" panose="020B0609020204030204" pitchFamily="49" charset="0"/>
            </a:endParaRPr>
          </a:p>
          <a:p>
            <a:r>
              <a:rPr lang="en-US" b="0" dirty="0">
                <a:solidFill>
                  <a:srgbClr val="FCFCFA"/>
                </a:solidFill>
                <a:effectLst/>
                <a:latin typeface="Consolas" panose="020B0609020204030204" pitchFamily="49" charset="0"/>
              </a:rPr>
              <a:t>The discriminator model is trained using stochastic gradient descent with mini-batches.</a:t>
            </a:r>
          </a:p>
          <a:p>
            <a:br>
              <a:rPr lang="en-US" b="0" dirty="0">
                <a:solidFill>
                  <a:srgbClr val="FCFCFA"/>
                </a:solidFill>
                <a:effectLst/>
                <a:latin typeface="Consolas" panose="020B0609020204030204" pitchFamily="49" charset="0"/>
              </a:rPr>
            </a:br>
            <a:r>
              <a:rPr lang="en-US" b="0" dirty="0">
                <a:solidFill>
                  <a:srgbClr val="FCFCFA"/>
                </a:solidFill>
                <a:effectLst/>
                <a:latin typeface="Consolas" panose="020B0609020204030204" pitchFamily="49" charset="0"/>
              </a:rPr>
              <a:t>The best practice is to update the discriminator with separate batches of real and fake images rather than combining real and fake images into a single batch.</a:t>
            </a:r>
          </a:p>
          <a:p>
            <a:br>
              <a:rPr lang="en-US" b="0" dirty="0">
                <a:solidFill>
                  <a:srgbClr val="FCFCFA"/>
                </a:solidFill>
                <a:effectLst/>
                <a:latin typeface="Consolas" panose="020B0609020204030204" pitchFamily="49" charset="0"/>
              </a:rPr>
            </a:br>
            <a:r>
              <a:rPr lang="en-US" b="0" dirty="0">
                <a:solidFill>
                  <a:srgbClr val="FCFCFA"/>
                </a:solidFill>
                <a:effectLst/>
                <a:latin typeface="Consolas" panose="020B0609020204030204" pitchFamily="49" charset="0"/>
              </a:rPr>
              <a:t>This can be achieved by updating the model weights for the discriminator model with two separate calls.</a:t>
            </a:r>
          </a:p>
          <a:p>
            <a:endParaRPr lang="en-US" b="0" dirty="0">
              <a:solidFill>
                <a:srgbClr val="FCFCFA"/>
              </a:solidFill>
              <a:effectLst/>
              <a:latin typeface="Consolas" panose="020B0609020204030204" pitchFamily="49" charset="0"/>
            </a:endParaRPr>
          </a:p>
          <a:p>
            <a:endParaRPr lang="en-US" b="0" dirty="0">
              <a:solidFill>
                <a:srgbClr val="FCFCFA"/>
              </a:solidFill>
              <a:effectLst/>
              <a:latin typeface="Consolas" panose="020B0609020204030204" pitchFamily="49" charset="0"/>
            </a:endParaRPr>
          </a:p>
          <a:p>
            <a:r>
              <a:rPr lang="en-US" b="0" dirty="0">
                <a:solidFill>
                  <a:srgbClr val="FCFCFA"/>
                </a:solidFill>
                <a:effectLst/>
                <a:latin typeface="Consolas" panose="020B0609020204030204" pitchFamily="49" charset="0"/>
              </a:rPr>
              <a:t>It is common to use the class label 1 to represent real images and class label 0 to represent fake images when training the discriminator model.</a:t>
            </a:r>
          </a:p>
          <a:p>
            <a:br>
              <a:rPr lang="en-US" b="0" dirty="0">
                <a:solidFill>
                  <a:srgbClr val="FCFCFA"/>
                </a:solidFill>
                <a:effectLst/>
                <a:latin typeface="Consolas" panose="020B0609020204030204" pitchFamily="49" charset="0"/>
              </a:rPr>
            </a:br>
            <a:r>
              <a:rPr lang="en-US" b="0" dirty="0">
                <a:solidFill>
                  <a:srgbClr val="FCFCFA"/>
                </a:solidFill>
                <a:effectLst/>
                <a:latin typeface="Consolas" panose="020B0609020204030204" pitchFamily="49" charset="0"/>
              </a:rPr>
              <a:t>These are called hard labels, as the label values are precise or crisp.</a:t>
            </a:r>
          </a:p>
          <a:p>
            <a:br>
              <a:rPr lang="en-US" b="0" dirty="0">
                <a:solidFill>
                  <a:srgbClr val="FCFCFA"/>
                </a:solidFill>
                <a:effectLst/>
                <a:latin typeface="Consolas" panose="020B0609020204030204" pitchFamily="49" charset="0"/>
              </a:rPr>
            </a:br>
            <a:r>
              <a:rPr lang="en-US" b="0" dirty="0">
                <a:solidFill>
                  <a:srgbClr val="FCFCFA"/>
                </a:solidFill>
                <a:effectLst/>
                <a:latin typeface="Consolas" panose="020B0609020204030204" pitchFamily="49" charset="0"/>
              </a:rPr>
              <a:t>It is a good practice to use soft labels, such as values slightly more or less than 1.0 or slightly more than 0.0 for real and fake images respectively, where the variation for each image is random.</a:t>
            </a:r>
          </a:p>
          <a:p>
            <a:br>
              <a:rPr lang="en-US" b="0" dirty="0">
                <a:solidFill>
                  <a:srgbClr val="FCFCFA"/>
                </a:solidFill>
                <a:effectLst/>
                <a:latin typeface="Consolas" panose="020B0609020204030204" pitchFamily="49" charset="0"/>
              </a:rPr>
            </a:br>
            <a:r>
              <a:rPr lang="en-US" b="0" dirty="0">
                <a:solidFill>
                  <a:srgbClr val="FCFCFA"/>
                </a:solidFill>
                <a:effectLst/>
                <a:latin typeface="Consolas" panose="020B0609020204030204" pitchFamily="49" charset="0"/>
              </a:rPr>
              <a:t>This is often referred to as label smoothing and can have a regularizing effect when training the model.</a:t>
            </a:r>
          </a:p>
          <a:p>
            <a:endParaRPr lang="en-SG"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3771030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CFCFA"/>
                </a:solidFill>
                <a:effectLst/>
                <a:latin typeface="Consolas" panose="020B0609020204030204" pitchFamily="49" charset="0"/>
              </a:rPr>
              <a:t>It is a variant of Generative Adversarial Network (GAN) that combines a generator and a discriminator with an auxiliary classifier. The goal of ACGAN is to generate new data samples that not only have realistic distribution but also belong to a specific class.</a:t>
            </a:r>
          </a:p>
          <a:p>
            <a:br>
              <a:rPr lang="en-US" b="0" dirty="0">
                <a:solidFill>
                  <a:srgbClr val="FCFCFA"/>
                </a:solidFill>
                <a:effectLst/>
                <a:latin typeface="Consolas" panose="020B0609020204030204" pitchFamily="49" charset="0"/>
              </a:rPr>
            </a:br>
            <a:r>
              <a:rPr lang="en-US" b="0" dirty="0">
                <a:solidFill>
                  <a:srgbClr val="FCFCFA"/>
                </a:solidFill>
                <a:effectLst/>
                <a:latin typeface="Consolas" panose="020B0609020204030204" pitchFamily="49" charset="0"/>
              </a:rPr>
              <a:t>The discriminator and the auxiliary classifier in ACGAN are trained together so that the generator learns to generate samples with specific class attributes. The generator tries to fool the discriminator into thinking that its generated samples are real and at the same time, the auxiliary classifier tries to correctly classify the samples.</a:t>
            </a:r>
          </a:p>
          <a:p>
            <a:br>
              <a:rPr lang="en-US" b="0" dirty="0">
                <a:solidFill>
                  <a:srgbClr val="FCFCFA"/>
                </a:solidFill>
                <a:effectLst/>
                <a:latin typeface="Consolas" panose="020B0609020204030204" pitchFamily="49" charset="0"/>
              </a:rPr>
            </a:br>
            <a:r>
              <a:rPr lang="en-US" b="0" dirty="0">
                <a:solidFill>
                  <a:srgbClr val="FCFCFA"/>
                </a:solidFill>
                <a:effectLst/>
                <a:latin typeface="Consolas" panose="020B0609020204030204" pitchFamily="49" charset="0"/>
              </a:rPr>
              <a:t>In ACGAN, the loss function is a combination of the traditional GAN loss and the auxiliary classifier loss. The overall objective is to minimize the sum of the adversarial loss and the classification loss. This way, ACGAN can produce high-quality data samples with specified class attributes.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b="0" dirty="0">
                <a:solidFill>
                  <a:srgbClr val="FCFCFA"/>
                </a:solidFill>
                <a:effectLst/>
                <a:latin typeface="Consolas" panose="020B0609020204030204" pitchFamily="49" charset="0"/>
              </a:rPr>
            </a:br>
            <a:r>
              <a:rPr lang="en-US" b="0" dirty="0">
                <a:solidFill>
                  <a:srgbClr val="FCFCFA"/>
                </a:solidFill>
                <a:effectLst/>
                <a:latin typeface="Consolas" panose="020B0609020204030204" pitchFamily="49" charset="0"/>
              </a:rPr>
              <a:t>We apply all the improvements we did to </a:t>
            </a:r>
            <a:r>
              <a:rPr lang="en-US" b="0" dirty="0" err="1">
                <a:solidFill>
                  <a:srgbClr val="FCFCFA"/>
                </a:solidFill>
                <a:effectLst/>
                <a:latin typeface="Consolas" panose="020B0609020204030204" pitchFamily="49" charset="0"/>
              </a:rPr>
              <a:t>cgan</a:t>
            </a:r>
            <a:r>
              <a:rPr lang="en-US" b="0" dirty="0">
                <a:solidFill>
                  <a:srgbClr val="FCFCFA"/>
                </a:solidFill>
                <a:effectLst/>
                <a:latin typeface="Consolas" panose="020B0609020204030204" pitchFamily="49" charset="0"/>
              </a:rPr>
              <a:t> on </a:t>
            </a:r>
            <a:r>
              <a:rPr lang="en-US" b="0" dirty="0" err="1">
                <a:solidFill>
                  <a:srgbClr val="FCFCFA"/>
                </a:solidFill>
                <a:effectLst/>
                <a:latin typeface="Consolas" panose="020B0609020204030204" pitchFamily="49" charset="0"/>
              </a:rPr>
              <a:t>acgan</a:t>
            </a:r>
            <a:r>
              <a:rPr lang="en-US" b="0" dirty="0">
                <a:solidFill>
                  <a:srgbClr val="FCFCFA"/>
                </a:solidFill>
                <a:effectLst/>
                <a:latin typeface="Consolas" panose="020B0609020204030204" pitchFamily="49" charset="0"/>
              </a:rPr>
              <a:t> as it proved to be somewhat beneficial</a:t>
            </a:r>
          </a:p>
          <a:p>
            <a:endParaRPr lang="en-SG" dirty="0"/>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1820976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CFCFA"/>
                </a:solidFill>
                <a:effectLst/>
                <a:latin typeface="Consolas" panose="020B0609020204030204" pitchFamily="49" charset="0"/>
              </a:rPr>
              <a:t>Spectral normalization is a weight normalization method that attempts to enforce Lipschitz continuity in the network. Lipschitz continuity means that for a given function, the magnitude of its gradient should be at most K for every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FCFCFA"/>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CFCFA"/>
                </a:solidFill>
                <a:effectLst/>
                <a:latin typeface="Consolas" panose="020B0609020204030204" pitchFamily="49" charset="0"/>
              </a:rPr>
              <a:t>As a result spectral normalization reduces the risk of exploding gradients during training. In addition, spectral normalization controls the variance of the weights in the network, helping to prevent the vanishing gradient problem. (Lin, </a:t>
            </a:r>
            <a:r>
              <a:rPr lang="en-US" b="0" dirty="0" err="1">
                <a:solidFill>
                  <a:srgbClr val="FCFCFA"/>
                </a:solidFill>
                <a:effectLst/>
                <a:latin typeface="Consolas" panose="020B0609020204030204" pitchFamily="49" charset="0"/>
              </a:rPr>
              <a:t>Sekar</a:t>
            </a:r>
            <a:r>
              <a:rPr lang="en-US" b="0" dirty="0">
                <a:solidFill>
                  <a:srgbClr val="FCFCFA"/>
                </a:solidFill>
                <a:effectLst/>
                <a:latin typeface="Consolas" panose="020B0609020204030204" pitchFamily="49" charset="0"/>
              </a:rPr>
              <a:t>, and Fanti, “Why Spectral Normalization Stabilizes GANs.”)</a:t>
            </a:r>
          </a:p>
          <a:p>
            <a:endParaRPr lang="en-SG" dirty="0"/>
          </a:p>
        </p:txBody>
      </p:sp>
      <p:sp>
        <p:nvSpPr>
          <p:cNvPr id="4" name="Slide Number Placeholder 3"/>
          <p:cNvSpPr>
            <a:spLocks noGrp="1"/>
          </p:cNvSpPr>
          <p:nvPr>
            <p:ph type="sldNum" sz="quarter" idx="5"/>
          </p:nvPr>
        </p:nvSpPr>
        <p:spPr/>
        <p:txBody>
          <a:bodyPr/>
          <a:lstStyle/>
          <a:p>
            <a:fld id="{8B990660-4B7D-4C11-96DB-B19FFA8CA93C}" type="slidenum">
              <a:rPr lang="en-US" smtClean="0"/>
              <a:t>7</a:t>
            </a:fld>
            <a:endParaRPr lang="en-US" dirty="0"/>
          </a:p>
        </p:txBody>
      </p:sp>
    </p:spTree>
    <p:extLst>
      <p:ext uri="{BB962C8B-B14F-4D97-AF65-F5344CB8AC3E}">
        <p14:creationId xmlns:p14="http://schemas.microsoft.com/office/powerpoint/2010/main" val="2299245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CFCFA"/>
                </a:solidFill>
                <a:effectLst/>
                <a:latin typeface="Consolas" panose="020B0609020204030204" pitchFamily="49" charset="0"/>
              </a:rPr>
              <a:t>The hinge loss became popular in the field of deep learning and computer vision for its ability to handle non-linear data distributions, and it was later used in Generative Adversarial Networks (GANs) as a way to measure the performance of the generator and discriminator.</a:t>
            </a:r>
          </a:p>
          <a:p>
            <a:br>
              <a:rPr lang="en-US" b="0" dirty="0">
                <a:solidFill>
                  <a:srgbClr val="FCFCFA"/>
                </a:solidFill>
                <a:effectLst/>
                <a:latin typeface="Consolas" panose="020B0609020204030204" pitchFamily="49" charset="0"/>
              </a:rPr>
            </a:br>
            <a:r>
              <a:rPr lang="en-US" b="0" dirty="0">
                <a:solidFill>
                  <a:srgbClr val="FCFCFA"/>
                </a:solidFill>
                <a:effectLst/>
                <a:latin typeface="Consolas" panose="020B0609020204030204" pitchFamily="49" charset="0"/>
              </a:rPr>
              <a:t>In GANs, the hinge loss function helps to train the generator and discriminator in an adversarial manner by penalizing the generator for producing unrealistic data samples and the discriminator for making incorrect predictions. The hinge loss encourages the generator to produce data that is indistinguishable from real data and encourages the discriminator to correctly predict whether the data is real or fake.</a:t>
            </a:r>
          </a:p>
          <a:p>
            <a:endParaRPr lang="en-US" b="0" dirty="0">
              <a:solidFill>
                <a:srgbClr val="FCFCFA"/>
              </a:solidFill>
              <a:effectLst/>
              <a:latin typeface="Consolas" panose="020B0609020204030204" pitchFamily="49" charset="0"/>
            </a:endParaRPr>
          </a:p>
          <a:p>
            <a:r>
              <a:rPr lang="en-US" b="0" dirty="0">
                <a:solidFill>
                  <a:srgbClr val="FCFCFA"/>
                </a:solidFill>
                <a:effectLst/>
                <a:latin typeface="Consolas" panose="020B0609020204030204" pitchFamily="49" charset="0"/>
              </a:rPr>
              <a:t>However, the issue with this is that the generator loss may not be correlated with image quality as the generator is evaluated against the predictions of the current discriminator, which itself constantly improves during training. This means that when the discriminator improves faster than the generator, the loss can actually increase even if the generator is also improving. This has several consequences:</a:t>
            </a:r>
          </a:p>
          <a:p>
            <a:br>
              <a:rPr lang="en-US" b="0" dirty="0">
                <a:solidFill>
                  <a:srgbClr val="FCFCFA"/>
                </a:solidFill>
                <a:effectLst/>
                <a:latin typeface="Consolas" panose="020B0609020204030204" pitchFamily="49" charset="0"/>
              </a:rPr>
            </a:br>
            <a:r>
              <a:rPr lang="en-US" b="0" dirty="0">
                <a:solidFill>
                  <a:srgbClr val="939293"/>
                </a:solidFill>
                <a:effectLst/>
                <a:latin typeface="Consolas" panose="020B0609020204030204" pitchFamily="49" charset="0"/>
              </a:rPr>
              <a:t>-</a:t>
            </a:r>
            <a:r>
              <a:rPr lang="en-US" b="0" dirty="0">
                <a:solidFill>
                  <a:srgbClr val="FCFCFA"/>
                </a:solidFill>
                <a:effectLst/>
                <a:latin typeface="Consolas" panose="020B0609020204030204" pitchFamily="49" charset="0"/>
              </a:rPr>
              <a:t> Using a binary cross entropy loss is uninformative during training.</a:t>
            </a:r>
          </a:p>
          <a:p>
            <a:r>
              <a:rPr lang="en-US" b="0" dirty="0">
                <a:solidFill>
                  <a:srgbClr val="939293"/>
                </a:solidFill>
                <a:effectLst/>
                <a:latin typeface="Consolas" panose="020B0609020204030204" pitchFamily="49" charset="0"/>
              </a:rPr>
              <a:t>-</a:t>
            </a:r>
            <a:r>
              <a:rPr lang="en-US" b="0" dirty="0">
                <a:solidFill>
                  <a:srgbClr val="FCFCFA"/>
                </a:solidFill>
                <a:effectLst/>
                <a:latin typeface="Consolas" panose="020B0609020204030204" pitchFamily="49" charset="0"/>
              </a:rPr>
              <a:t> If the discriminator is too strong, the loss function will have flat regions as there is less overlap between the generated distribution and the target data distribution, resulting in vanishing gradients which is a very common problem when training </a:t>
            </a:r>
            <a:r>
              <a:rPr lang="en-US" b="0" dirty="0" err="1">
                <a:solidFill>
                  <a:srgbClr val="FCFCFA"/>
                </a:solidFill>
                <a:effectLst/>
                <a:latin typeface="Consolas" panose="020B0609020204030204" pitchFamily="49" charset="0"/>
              </a:rPr>
              <a:t>gan</a:t>
            </a:r>
            <a:r>
              <a:rPr lang="en-US" b="0" dirty="0">
                <a:solidFill>
                  <a:srgbClr val="FCFCFA"/>
                </a:solidFill>
                <a:effectLst/>
                <a:latin typeface="Consolas" panose="020B0609020204030204" pitchFamily="49" charset="0"/>
              </a:rPr>
              <a:t> as found in our background knowledge in the sections above. (and thus preventing the generator from improving)</a:t>
            </a:r>
          </a:p>
          <a:p>
            <a:endParaRPr lang="en-SG" dirty="0"/>
          </a:p>
        </p:txBody>
      </p:sp>
      <p:sp>
        <p:nvSpPr>
          <p:cNvPr id="4" name="Slide Number Placeholder 3"/>
          <p:cNvSpPr>
            <a:spLocks noGrp="1"/>
          </p:cNvSpPr>
          <p:nvPr>
            <p:ph type="sldNum" sz="quarter" idx="5"/>
          </p:nvPr>
        </p:nvSpPr>
        <p:spPr/>
        <p:txBody>
          <a:bodyPr/>
          <a:lstStyle/>
          <a:p>
            <a:fld id="{8B990660-4B7D-4C11-96DB-B19FFA8CA93C}" type="slidenum">
              <a:rPr lang="en-US" smtClean="0"/>
              <a:t>8</a:t>
            </a:fld>
            <a:endParaRPr lang="en-US" dirty="0"/>
          </a:p>
        </p:txBody>
      </p:sp>
    </p:spTree>
    <p:extLst>
      <p:ext uri="{BB962C8B-B14F-4D97-AF65-F5344CB8AC3E}">
        <p14:creationId xmlns:p14="http://schemas.microsoft.com/office/powerpoint/2010/main" val="3732127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customXml" Target="../ink/ink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a:lstStyle/>
          <a:p>
            <a:r>
              <a:rPr lang="en-US" dirty="0"/>
              <a:t>GAN</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613370"/>
          </a:xfrm>
        </p:spPr>
        <p:txBody>
          <a:bodyPr/>
          <a:lstStyle/>
          <a:p>
            <a:r>
              <a:rPr lang="en-US" dirty="0"/>
              <a:t>Lee </a:t>
            </a:r>
            <a:r>
              <a:rPr lang="en-US"/>
              <a:t>Hao Wei P2123037</a:t>
            </a:r>
            <a:endParaRPr lang="en-US" dirty="0"/>
          </a:p>
        </p:txBody>
      </p:sp>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ADBEBB7A-C882-F655-8B05-F4301BFEC8FB}"/>
                  </a:ext>
                </a:extLst>
              </p14:cNvPr>
              <p14:cNvContentPartPr/>
              <p14:nvPr/>
            </p14:nvContentPartPr>
            <p14:xfrm>
              <a:off x="9283680" y="4754520"/>
              <a:ext cx="360" cy="360"/>
            </p14:xfrm>
          </p:contentPart>
        </mc:Choice>
        <mc:Fallback>
          <p:pic>
            <p:nvPicPr>
              <p:cNvPr id="6" name="Ink 5">
                <a:extLst>
                  <a:ext uri="{FF2B5EF4-FFF2-40B4-BE49-F238E27FC236}">
                    <a16:creationId xmlns:a16="http://schemas.microsoft.com/office/drawing/2014/main" id="{ADBEBB7A-C882-F655-8B05-F4301BFEC8FB}"/>
                  </a:ext>
                </a:extLst>
              </p:cNvPr>
              <p:cNvPicPr/>
              <p:nvPr/>
            </p:nvPicPr>
            <p:blipFill>
              <a:blip r:embed="rId6"/>
              <a:stretch>
                <a:fillRect/>
              </a:stretch>
            </p:blipFill>
            <p:spPr>
              <a:xfrm>
                <a:off x="9274320" y="4745160"/>
                <a:ext cx="19080" cy="19080"/>
              </a:xfrm>
              <a:prstGeom prst="rect">
                <a:avLst/>
              </a:prstGeom>
            </p:spPr>
          </p:pic>
        </mc:Fallback>
      </mc:AlternateContent>
      <p:pic>
        <p:nvPicPr>
          <p:cNvPr id="27" name="Audio 26">
            <a:hlinkClick r:id="" action="ppaction://media"/>
            <a:extLst>
              <a:ext uri="{FF2B5EF4-FFF2-40B4-BE49-F238E27FC236}">
                <a16:creationId xmlns:a16="http://schemas.microsoft.com/office/drawing/2014/main" id="{AC2175F1-25ED-98E5-517A-F750FEF1E56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476137269"/>
      </p:ext>
    </p:extLst>
  </p:cSld>
  <p:clrMapOvr>
    <a:masterClrMapping/>
  </p:clrMapOvr>
  <mc:AlternateContent xmlns:mc="http://schemas.openxmlformats.org/markup-compatibility/2006">
    <mc:Choice xmlns:p14="http://schemas.microsoft.com/office/powerpoint/2010/main" Requires="p14">
      <p:transition spd="slow" p14:dur="2000" advTm="13330"/>
    </mc:Choice>
    <mc:Fallback>
      <p:transition spd="slow" advTm="13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FF4E8-00AE-103D-83C0-8A3817A9EF9D}"/>
              </a:ext>
            </a:extLst>
          </p:cNvPr>
          <p:cNvSpPr>
            <a:spLocks noGrp="1"/>
          </p:cNvSpPr>
          <p:nvPr>
            <p:ph type="title"/>
          </p:nvPr>
        </p:nvSpPr>
        <p:spPr/>
        <p:txBody>
          <a:bodyPr/>
          <a:lstStyle/>
          <a:p>
            <a:r>
              <a:rPr lang="en-SG" dirty="0"/>
              <a:t>Improvements</a:t>
            </a:r>
          </a:p>
        </p:txBody>
      </p:sp>
      <p:sp>
        <p:nvSpPr>
          <p:cNvPr id="3" name="Content Placeholder 2">
            <a:extLst>
              <a:ext uri="{FF2B5EF4-FFF2-40B4-BE49-F238E27FC236}">
                <a16:creationId xmlns:a16="http://schemas.microsoft.com/office/drawing/2014/main" id="{1266EF3C-111A-3F69-6F0B-9D5D0A7BB7E8}"/>
              </a:ext>
            </a:extLst>
          </p:cNvPr>
          <p:cNvSpPr>
            <a:spLocks noGrp="1"/>
          </p:cNvSpPr>
          <p:nvPr>
            <p:ph idx="1"/>
          </p:nvPr>
        </p:nvSpPr>
        <p:spPr/>
        <p:txBody>
          <a:bodyPr/>
          <a:lstStyle/>
          <a:p>
            <a:r>
              <a:rPr lang="en-SG" dirty="0"/>
              <a:t>Increase Batch Size (Takes longer time to train)</a:t>
            </a:r>
          </a:p>
          <a:p>
            <a:r>
              <a:rPr lang="en-SG" dirty="0"/>
              <a:t>Experiment with different losses (Wasserstein loss)</a:t>
            </a:r>
          </a:p>
          <a:p>
            <a:r>
              <a:rPr lang="en-SG" dirty="0"/>
              <a:t>Orthogonal kernel initializer</a:t>
            </a:r>
          </a:p>
          <a:p>
            <a:endParaRPr lang="en-SG" dirty="0"/>
          </a:p>
          <a:p>
            <a:endParaRPr lang="en-SG" dirty="0"/>
          </a:p>
          <a:p>
            <a:endParaRPr lang="en-SG" dirty="0"/>
          </a:p>
        </p:txBody>
      </p:sp>
      <p:sp>
        <p:nvSpPr>
          <p:cNvPr id="4" name="Date Placeholder 3">
            <a:extLst>
              <a:ext uri="{FF2B5EF4-FFF2-40B4-BE49-F238E27FC236}">
                <a16:creationId xmlns:a16="http://schemas.microsoft.com/office/drawing/2014/main" id="{4BBA66F1-8146-9CB4-763F-BA1A3203DFAC}"/>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871BCF81-2D93-6803-C31A-823F05AB7CE9}"/>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2A08921B-26C7-11F9-9849-A6B01C8461E9}"/>
              </a:ext>
            </a:extLst>
          </p:cNvPr>
          <p:cNvSpPr>
            <a:spLocks noGrp="1"/>
          </p:cNvSpPr>
          <p:nvPr>
            <p:ph type="sldNum" sz="quarter" idx="12"/>
          </p:nvPr>
        </p:nvSpPr>
        <p:spPr/>
        <p:txBody>
          <a:bodyPr/>
          <a:lstStyle/>
          <a:p>
            <a:fld id="{B5CEABB6-07DC-46E8-9B57-56EC44A396E5}" type="slidenum">
              <a:rPr lang="en-US" smtClean="0"/>
              <a:t>10</a:t>
            </a:fld>
            <a:endParaRPr lang="en-US" dirty="0"/>
          </a:p>
        </p:txBody>
      </p:sp>
      <p:pic>
        <p:nvPicPr>
          <p:cNvPr id="13" name="Audio 12">
            <a:hlinkClick r:id="" action="ppaction://media"/>
            <a:extLst>
              <a:ext uri="{FF2B5EF4-FFF2-40B4-BE49-F238E27FC236}">
                <a16:creationId xmlns:a16="http://schemas.microsoft.com/office/drawing/2014/main" id="{23B52E9C-04C8-0FB8-1629-A665A51658F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60482219"/>
      </p:ext>
    </p:extLst>
  </p:cSld>
  <p:clrMapOvr>
    <a:masterClrMapping/>
  </p:clrMapOvr>
  <mc:AlternateContent xmlns:mc="http://schemas.openxmlformats.org/markup-compatibility/2006">
    <mc:Choice xmlns:p14="http://schemas.microsoft.com/office/powerpoint/2010/main" Requires="p14">
      <p:transition spd="slow" p14:dur="2000" advTm="70349"/>
    </mc:Choice>
    <mc:Fallback>
      <p:transition spd="slow" advTm="70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lstStyle/>
          <a:p>
            <a:r>
              <a:rPr lang="en-US" dirty="0"/>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a:lstStyle/>
          <a:p>
            <a:endParaRPr lang="en-US" dirty="0"/>
          </a:p>
        </p:txBody>
      </p:sp>
      <p:sp>
        <p:nvSpPr>
          <p:cNvPr id="4" name="Date Placeholder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pic>
        <p:nvPicPr>
          <p:cNvPr id="19" name="Audio 18">
            <a:hlinkClick r:id="" action="ppaction://media"/>
            <a:extLst>
              <a:ext uri="{FF2B5EF4-FFF2-40B4-BE49-F238E27FC236}">
                <a16:creationId xmlns:a16="http://schemas.microsoft.com/office/drawing/2014/main" id="{CD6D981C-2C62-AD9C-F50C-076B33EBCE1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35673684"/>
      </p:ext>
    </p:extLst>
  </p:cSld>
  <p:clrMapOvr>
    <a:masterClrMapping/>
  </p:clrMapOvr>
  <mc:AlternateContent xmlns:mc="http://schemas.openxmlformats.org/markup-compatibility/2006">
    <mc:Choice xmlns:p14="http://schemas.microsoft.com/office/powerpoint/2010/main" Requires="p14">
      <p:transition spd="slow" p14:dur="2000" advTm="40655"/>
    </mc:Choice>
    <mc:Fallback>
      <p:transition spd="slow" advTm="40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Experimental Details</a:t>
            </a:r>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670946" y="2149157"/>
            <a:ext cx="2743200" cy="2999232"/>
          </a:xfrm>
        </p:spPr>
        <p:txBody>
          <a:bodyPr>
            <a:normAutofit/>
          </a:bodyPr>
          <a:lstStyle/>
          <a:p>
            <a:r>
              <a:rPr lang="en-ZA" sz="2400" dirty="0"/>
              <a:t>Dataset</a:t>
            </a:r>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4"/>
          </p:nvPr>
        </p:nvSpPr>
        <p:spPr>
          <a:xfrm>
            <a:off x="1899546" y="3122769"/>
            <a:ext cx="2286000" cy="1508573"/>
          </a:xfrm>
        </p:spPr>
        <p:txBody>
          <a:bodyPr/>
          <a:lstStyle/>
          <a:p>
            <a:pPr marL="285750" indent="-285750" algn="l">
              <a:buFont typeface="Arial" panose="020B0604020202020204" pitchFamily="34" charset="0"/>
              <a:buChar char="•"/>
            </a:pPr>
            <a:r>
              <a:rPr lang="en-ZA" sz="1400" dirty="0"/>
              <a:t>CIFAR-10</a:t>
            </a:r>
          </a:p>
          <a:p>
            <a:pPr marL="285750" indent="-285750" algn="l">
              <a:buFont typeface="Arial" panose="020B0604020202020204" pitchFamily="34" charset="0"/>
              <a:buChar char="•"/>
            </a:pPr>
            <a:r>
              <a:rPr lang="en-ZA" sz="1400" dirty="0"/>
              <a:t>10 Classes</a:t>
            </a:r>
          </a:p>
          <a:p>
            <a:pPr marL="285750" indent="-285750" algn="l">
              <a:buFont typeface="Arial" panose="020B0604020202020204" pitchFamily="34" charset="0"/>
              <a:buChar char="•"/>
            </a:pPr>
            <a:r>
              <a:rPr lang="en-ZA" sz="1400" dirty="0"/>
              <a:t>50K Training Images</a:t>
            </a:r>
          </a:p>
          <a:p>
            <a:pPr marL="285750" indent="-285750" algn="l">
              <a:buFont typeface="Arial" panose="020B0604020202020204" pitchFamily="34" charset="0"/>
              <a:buChar char="•"/>
            </a:pPr>
            <a:r>
              <a:rPr lang="en-ZA" sz="1400" dirty="0"/>
              <a:t>10K Testing Set Images</a:t>
            </a:r>
          </a:p>
          <a:p>
            <a:pPr marL="285750" indent="-285750" algn="l">
              <a:buFont typeface="Arial" panose="020B0604020202020204" pitchFamily="34" charset="0"/>
              <a:buChar char="•"/>
            </a:pPr>
            <a:r>
              <a:rPr lang="en-ZA" sz="1400" dirty="0"/>
              <a:t>Normalize to [-1,1]</a:t>
            </a:r>
          </a:p>
          <a:p>
            <a:pPr marL="285750" indent="-285750" algn="l">
              <a:buFont typeface="Arial" panose="020B0604020202020204" pitchFamily="34" charset="0"/>
              <a:buChar char="•"/>
            </a:pPr>
            <a:r>
              <a:rPr lang="en-ZA" sz="1400" dirty="0"/>
              <a:t>Encoding labels</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735959" y="2146997"/>
            <a:ext cx="2743200" cy="2999232"/>
          </a:xfrm>
        </p:spPr>
        <p:txBody>
          <a:bodyPr/>
          <a:lstStyle/>
          <a:p>
            <a:r>
              <a:rPr lang="en-ZA" sz="2000" dirty="0"/>
              <a:t>Training Process</a:t>
            </a:r>
          </a:p>
        </p:txBody>
      </p:sp>
      <p:sp>
        <p:nvSpPr>
          <p:cNvPr id="24" name="Content Placeholder 23">
            <a:extLst>
              <a:ext uri="{FF2B5EF4-FFF2-40B4-BE49-F238E27FC236}">
                <a16:creationId xmlns:a16="http://schemas.microsoft.com/office/drawing/2014/main" id="{B5A11B9F-68B0-405D-8B6F-DDBC74E10DDA}"/>
              </a:ext>
            </a:extLst>
          </p:cNvPr>
          <p:cNvSpPr>
            <a:spLocks noGrp="1"/>
          </p:cNvSpPr>
          <p:nvPr>
            <p:ph type="body" sz="quarter" idx="36"/>
          </p:nvPr>
        </p:nvSpPr>
        <p:spPr>
          <a:xfrm>
            <a:off x="4949045" y="3122768"/>
            <a:ext cx="2286000" cy="1796703"/>
          </a:xfrm>
        </p:spPr>
        <p:txBody>
          <a:bodyPr vert="horz" lIns="91440" tIns="45720" rIns="91440" bIns="45720" rtlCol="0" anchor="t">
            <a:noAutofit/>
          </a:bodyPr>
          <a:lstStyle/>
          <a:p>
            <a:pPr marL="285750" indent="-285750" algn="l">
              <a:buFont typeface="Arial" panose="020B0604020202020204" pitchFamily="34" charset="0"/>
              <a:buChar char="•"/>
            </a:pPr>
            <a:r>
              <a:rPr lang="en-ZA" sz="1100" dirty="0"/>
              <a:t>Adam Optimizer with LR of 0.0002 and Beta_1 of 0.5</a:t>
            </a:r>
          </a:p>
          <a:p>
            <a:pPr marL="285750" indent="-285750" algn="l">
              <a:buFont typeface="Arial" panose="020B0604020202020204" pitchFamily="34" charset="0"/>
              <a:buChar char="•"/>
            </a:pPr>
            <a:r>
              <a:rPr lang="en-ZA" sz="1100" dirty="0"/>
              <a:t>Equal Number of discriminator updates and generator updates</a:t>
            </a:r>
          </a:p>
          <a:p>
            <a:pPr marL="285750" indent="-285750" algn="l">
              <a:buFont typeface="Arial" panose="020B0604020202020204" pitchFamily="34" charset="0"/>
              <a:buChar char="•"/>
            </a:pPr>
            <a:r>
              <a:rPr lang="en-ZA" sz="1100" dirty="0"/>
              <a:t>BCE loss</a:t>
            </a:r>
          </a:p>
          <a:p>
            <a:pPr marL="285750" indent="-285750" algn="l">
              <a:buFont typeface="Arial" panose="020B0604020202020204" pitchFamily="34" charset="0"/>
              <a:buChar char="•"/>
            </a:pPr>
            <a:r>
              <a:rPr lang="en-ZA" sz="1100" dirty="0"/>
              <a:t>Leaky </a:t>
            </a:r>
            <a:r>
              <a:rPr lang="en-ZA" sz="1100" dirty="0" err="1"/>
              <a:t>Relu</a:t>
            </a:r>
            <a:r>
              <a:rPr lang="en-ZA" sz="1100" dirty="0"/>
              <a:t> </a:t>
            </a:r>
          </a:p>
          <a:p>
            <a:pPr marL="285750" indent="-285750" algn="l">
              <a:buFont typeface="Arial" panose="020B0604020202020204" pitchFamily="34" charset="0"/>
              <a:buChar char="•"/>
            </a:pPr>
            <a:r>
              <a:rPr lang="en-ZA" sz="1100" dirty="0"/>
              <a:t>Batch Size 256</a:t>
            </a:r>
          </a:p>
          <a:p>
            <a:pPr marL="285750" indent="-285750" algn="l">
              <a:buFont typeface="Arial" panose="020B0604020202020204" pitchFamily="34" charset="0"/>
              <a:buChar char="•"/>
            </a:pPr>
            <a:r>
              <a:rPr lang="en-ZA" sz="1100" dirty="0"/>
              <a:t>200 Epochs</a:t>
            </a:r>
          </a:p>
          <a:p>
            <a:pPr marL="285750" indent="-285750" algn="l">
              <a:buFont typeface="Arial" panose="020B0604020202020204" pitchFamily="34" charset="0"/>
              <a:buChar char="•"/>
            </a:pPr>
            <a:r>
              <a:rPr lang="en-ZA" sz="1100" dirty="0"/>
              <a:t>Normal Distribution of Noise</a:t>
            </a:r>
          </a:p>
          <a:p>
            <a:pPr algn="l"/>
            <a:endParaRPr lang="en-ZA" sz="1200" dirty="0"/>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7769944" y="2149157"/>
            <a:ext cx="2743201" cy="2997072"/>
          </a:xfrm>
        </p:spPr>
        <p:txBody>
          <a:bodyPr/>
          <a:lstStyle/>
          <a:p>
            <a:r>
              <a:rPr lang="en-ZA" sz="2000" dirty="0"/>
              <a:t>Metric</a:t>
            </a:r>
          </a:p>
        </p:txBody>
      </p:sp>
      <p:sp>
        <p:nvSpPr>
          <p:cNvPr id="58" name="Text Placeholder 57">
            <a:extLst>
              <a:ext uri="{FF2B5EF4-FFF2-40B4-BE49-F238E27FC236}">
                <a16:creationId xmlns:a16="http://schemas.microsoft.com/office/drawing/2014/main" id="{EC3B6141-A529-43FA-B6A2-0FFA5D9DF00C}"/>
              </a:ext>
            </a:extLst>
          </p:cNvPr>
          <p:cNvSpPr>
            <a:spLocks noGrp="1"/>
          </p:cNvSpPr>
          <p:nvPr>
            <p:ph type="body" sz="quarter" idx="37"/>
          </p:nvPr>
        </p:nvSpPr>
        <p:spPr>
          <a:xfrm>
            <a:off x="8012799" y="3122768"/>
            <a:ext cx="2286000" cy="1729150"/>
          </a:xfrm>
        </p:spPr>
        <p:txBody>
          <a:bodyPr/>
          <a:lstStyle/>
          <a:p>
            <a:pPr marL="285750" indent="-285750" algn="l">
              <a:buFont typeface="Arial" panose="020B0604020202020204" pitchFamily="34" charset="0"/>
              <a:buChar char="•"/>
            </a:pPr>
            <a:r>
              <a:rPr lang="en-US" sz="1400" dirty="0"/>
              <a:t>Main: KL Divergence </a:t>
            </a:r>
          </a:p>
          <a:p>
            <a:pPr marL="285750" indent="-285750" algn="l">
              <a:buFont typeface="Arial" panose="020B0604020202020204" pitchFamily="34" charset="0"/>
              <a:buChar char="•"/>
            </a:pPr>
            <a:r>
              <a:rPr lang="en-US" sz="1400" dirty="0"/>
              <a:t>Secondary: Loss Plot of Discriminator and Generator </a:t>
            </a:r>
          </a:p>
          <a:p>
            <a:pPr marL="285750" indent="-285750" algn="l">
              <a:buFont typeface="Arial" panose="020B0604020202020204" pitchFamily="34" charset="0"/>
              <a:buChar char="•"/>
            </a:pPr>
            <a:r>
              <a:rPr lang="en-US" sz="1400" dirty="0"/>
              <a:t>Eye test (plot images every 25 epochs)</a:t>
            </a:r>
          </a:p>
        </p:txBody>
      </p:sp>
      <p:sp>
        <p:nvSpPr>
          <p:cNvPr id="35" name="Date Placeholder 34">
            <a:extLst>
              <a:ext uri="{FF2B5EF4-FFF2-40B4-BE49-F238E27FC236}">
                <a16:creationId xmlns:a16="http://schemas.microsoft.com/office/drawing/2014/main" id="{49974BE5-90FB-42C0-A67E-03D93A179D73}"/>
              </a:ext>
            </a:extLst>
          </p:cNvPr>
          <p:cNvSpPr>
            <a:spLocks noGrp="1"/>
          </p:cNvSpPr>
          <p:nvPr>
            <p:ph type="dt" sz="half" idx="38"/>
          </p:nvPr>
        </p:nvSpPr>
        <p:spPr>
          <a:xfrm>
            <a:off x="838200" y="6356350"/>
            <a:ext cx="2743200" cy="365125"/>
          </a:xfrm>
        </p:spPr>
        <p:txBody>
          <a:bodyPr/>
          <a:lstStyle/>
          <a:p>
            <a:r>
              <a:rPr lang="en-US" dirty="0"/>
              <a:t>7/1/20XX</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34" name="Slide Number Placeholder 33">
            <a:extLst>
              <a:ext uri="{FF2B5EF4-FFF2-40B4-BE49-F238E27FC236}">
                <a16:creationId xmlns:a16="http://schemas.microsoft.com/office/drawing/2014/main" id="{5B126C81-EB34-4B01-A592-C14F87B18B68}"/>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2</a:t>
            </a:fld>
            <a:endParaRPr lang="en-ZA" dirty="0"/>
          </a:p>
        </p:txBody>
      </p:sp>
      <p:pic>
        <p:nvPicPr>
          <p:cNvPr id="17" name="Audio 16">
            <a:hlinkClick r:id="" action="ppaction://media"/>
            <a:extLst>
              <a:ext uri="{FF2B5EF4-FFF2-40B4-BE49-F238E27FC236}">
                <a16:creationId xmlns:a16="http://schemas.microsoft.com/office/drawing/2014/main" id="{5709D7CF-4EAE-BEC7-141E-335D7C752D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3831300723"/>
      </p:ext>
    </p:extLst>
  </p:cSld>
  <p:clrMapOvr>
    <a:masterClrMapping/>
  </p:clrMapOvr>
  <mc:AlternateContent xmlns:mc="http://schemas.openxmlformats.org/markup-compatibility/2006">
    <mc:Choice xmlns:p14="http://schemas.microsoft.com/office/powerpoint/2010/main" Requires="p14">
      <p:transition spd="slow" p14:dur="2000" advTm="109627"/>
    </mc:Choice>
    <mc:Fallback>
      <p:transition spd="slow" advTm="109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0B1F0B-523F-735D-0D6A-7BE3CAE44CF0}"/>
              </a:ext>
            </a:extLst>
          </p:cNvPr>
          <p:cNvSpPr>
            <a:spLocks noGrp="1"/>
          </p:cNvSpPr>
          <p:nvPr>
            <p:ph type="title"/>
          </p:nvPr>
        </p:nvSpPr>
        <p:spPr>
          <a:xfrm>
            <a:off x="643467" y="321734"/>
            <a:ext cx="10905066" cy="1135737"/>
          </a:xfrm>
        </p:spPr>
        <p:txBody>
          <a:bodyPr>
            <a:normAutofit/>
          </a:bodyPr>
          <a:lstStyle/>
          <a:p>
            <a:r>
              <a:rPr lang="en-US" sz="3600"/>
              <a:t>DCGAN</a:t>
            </a:r>
            <a:endParaRPr lang="en-SG" sz="3600"/>
          </a:p>
        </p:txBody>
      </p:sp>
      <p:sp>
        <p:nvSpPr>
          <p:cNvPr id="20" name="Content Placeholder 19">
            <a:extLst>
              <a:ext uri="{FF2B5EF4-FFF2-40B4-BE49-F238E27FC236}">
                <a16:creationId xmlns:a16="http://schemas.microsoft.com/office/drawing/2014/main" id="{51128E48-07C8-45CD-33AC-49651285E52E}"/>
              </a:ext>
            </a:extLst>
          </p:cNvPr>
          <p:cNvSpPr>
            <a:spLocks noGrp="1"/>
          </p:cNvSpPr>
          <p:nvPr>
            <p:ph idx="1"/>
          </p:nvPr>
        </p:nvSpPr>
        <p:spPr>
          <a:xfrm>
            <a:off x="643469" y="2413517"/>
            <a:ext cx="4008384" cy="3763445"/>
          </a:xfrm>
        </p:spPr>
        <p:txBody>
          <a:bodyPr>
            <a:normAutofit/>
          </a:bodyPr>
          <a:lstStyle/>
          <a:p>
            <a:pPr>
              <a:lnSpc>
                <a:spcPct val="200000"/>
              </a:lnSpc>
            </a:pPr>
            <a:r>
              <a:rPr lang="en-US" sz="2000" dirty="0"/>
              <a:t>KL Divergence 4.8 – 5</a:t>
            </a:r>
          </a:p>
          <a:p>
            <a:pPr>
              <a:lnSpc>
                <a:spcPct val="200000"/>
              </a:lnSpc>
            </a:pPr>
            <a:r>
              <a:rPr lang="en-US" sz="2000" dirty="0"/>
              <a:t>Unstable</a:t>
            </a:r>
          </a:p>
          <a:p>
            <a:pPr>
              <a:lnSpc>
                <a:spcPct val="200000"/>
              </a:lnSpc>
            </a:pPr>
            <a:r>
              <a:rPr lang="en-US" sz="2000" dirty="0"/>
              <a:t>Vanishing Gradients</a:t>
            </a:r>
          </a:p>
        </p:txBody>
      </p:sp>
      <p:grpSp>
        <p:nvGrpSpPr>
          <p:cNvPr id="25" name="Group 2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6" name="Rectangle 2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 name="Content Placeholder 13" descr="A picture containing different, various&#10;&#10;Description automatically generated">
            <a:extLst>
              <a:ext uri="{FF2B5EF4-FFF2-40B4-BE49-F238E27FC236}">
                <a16:creationId xmlns:a16="http://schemas.microsoft.com/office/drawing/2014/main" id="{C2D48B4D-F0DF-03F2-83F0-F27B0E2CD08E}"/>
              </a:ext>
            </a:extLst>
          </p:cNvPr>
          <p:cNvPicPr>
            <a:picLocks noChangeAspect="1"/>
          </p:cNvPicPr>
          <p:nvPr/>
        </p:nvPicPr>
        <p:blipFill>
          <a:blip r:embed="rId5"/>
          <a:stretch>
            <a:fillRect/>
          </a:stretch>
        </p:blipFill>
        <p:spPr>
          <a:xfrm>
            <a:off x="7419205" y="1782982"/>
            <a:ext cx="2005438" cy="2116558"/>
          </a:xfrm>
          <a:prstGeom prst="rect">
            <a:avLst/>
          </a:prstGeom>
        </p:spPr>
      </p:pic>
      <p:sp>
        <p:nvSpPr>
          <p:cNvPr id="4" name="Date Placeholder 3">
            <a:extLst>
              <a:ext uri="{FF2B5EF4-FFF2-40B4-BE49-F238E27FC236}">
                <a16:creationId xmlns:a16="http://schemas.microsoft.com/office/drawing/2014/main" id="{39E3215F-0FBA-212D-301D-C68F74EEAF31}"/>
              </a:ext>
            </a:extLst>
          </p:cNvPr>
          <p:cNvSpPr>
            <a:spLocks noGrp="1"/>
          </p:cNvSpPr>
          <p:nvPr>
            <p:ph type="dt" sz="half" idx="10"/>
          </p:nvPr>
        </p:nvSpPr>
        <p:spPr>
          <a:xfrm>
            <a:off x="643467" y="6356350"/>
            <a:ext cx="2743200" cy="365125"/>
          </a:xfrm>
        </p:spPr>
        <p:txBody>
          <a:bodyPr>
            <a:normAutofit/>
          </a:bodyPr>
          <a:lstStyle/>
          <a:p>
            <a:pPr>
              <a:spcAft>
                <a:spcPts val="600"/>
              </a:spcAft>
            </a:pPr>
            <a:r>
              <a:rPr lang="en-US"/>
              <a:t>7/1/20XX</a:t>
            </a:r>
          </a:p>
        </p:txBody>
      </p:sp>
      <p:grpSp>
        <p:nvGrpSpPr>
          <p:cNvPr id="29" name="Group 2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0"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Graphical user interface, chart, histogram&#10;&#10;Description automatically generated">
            <a:extLst>
              <a:ext uri="{FF2B5EF4-FFF2-40B4-BE49-F238E27FC236}">
                <a16:creationId xmlns:a16="http://schemas.microsoft.com/office/drawing/2014/main" id="{4752EF94-7D9B-6EA3-305C-5C46575B4756}"/>
              </a:ext>
            </a:extLst>
          </p:cNvPr>
          <p:cNvPicPr>
            <a:picLocks noChangeAspect="1"/>
          </p:cNvPicPr>
          <p:nvPr/>
        </p:nvPicPr>
        <p:blipFill>
          <a:blip r:embed="rId6"/>
          <a:stretch>
            <a:fillRect/>
          </a:stretch>
        </p:blipFill>
        <p:spPr>
          <a:xfrm>
            <a:off x="5295320" y="4203740"/>
            <a:ext cx="6253212" cy="1797798"/>
          </a:xfrm>
          <a:prstGeom prst="rect">
            <a:avLst/>
          </a:prstGeom>
        </p:spPr>
      </p:pic>
      <p:sp>
        <p:nvSpPr>
          <p:cNvPr id="5" name="Footer Placeholder 4">
            <a:extLst>
              <a:ext uri="{FF2B5EF4-FFF2-40B4-BE49-F238E27FC236}">
                <a16:creationId xmlns:a16="http://schemas.microsoft.com/office/drawing/2014/main" id="{96345D42-0A63-8779-609A-F770941C30D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Pitch deck title</a:t>
            </a:r>
          </a:p>
        </p:txBody>
      </p:sp>
      <p:sp>
        <p:nvSpPr>
          <p:cNvPr id="6" name="Slide Number Placeholder 5">
            <a:extLst>
              <a:ext uri="{FF2B5EF4-FFF2-40B4-BE49-F238E27FC236}">
                <a16:creationId xmlns:a16="http://schemas.microsoft.com/office/drawing/2014/main" id="{066E52CC-A345-DC83-AB96-25DF06CA8ECA}"/>
              </a:ext>
            </a:extLst>
          </p:cNvPr>
          <p:cNvSpPr>
            <a:spLocks noGrp="1"/>
          </p:cNvSpPr>
          <p:nvPr>
            <p:ph type="sldNum" sz="quarter" idx="12"/>
          </p:nvPr>
        </p:nvSpPr>
        <p:spPr>
          <a:xfrm>
            <a:off x="8805333" y="6356350"/>
            <a:ext cx="2743200" cy="365125"/>
          </a:xfrm>
        </p:spPr>
        <p:txBody>
          <a:bodyPr>
            <a:normAutofit/>
          </a:bodyPr>
          <a:lstStyle/>
          <a:p>
            <a:pPr>
              <a:spcAft>
                <a:spcPts val="600"/>
              </a:spcAft>
            </a:pPr>
            <a:fld id="{B5CEABB6-07DC-46E8-9B57-56EC44A396E5}" type="slidenum">
              <a:rPr lang="en-US" smtClean="0"/>
              <a:pPr>
                <a:spcAft>
                  <a:spcPts val="600"/>
                </a:spcAft>
              </a:pPr>
              <a:t>3</a:t>
            </a:fld>
            <a:endParaRPr lang="en-US"/>
          </a:p>
        </p:txBody>
      </p:sp>
      <p:pic>
        <p:nvPicPr>
          <p:cNvPr id="48" name="Audio 47">
            <a:hlinkClick r:id="" action="ppaction://media"/>
            <a:extLst>
              <a:ext uri="{FF2B5EF4-FFF2-40B4-BE49-F238E27FC236}">
                <a16:creationId xmlns:a16="http://schemas.microsoft.com/office/drawing/2014/main" id="{1B18064F-161E-D6C1-A121-EEC3F5ACF74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74650931"/>
      </p:ext>
    </p:extLst>
  </p:cSld>
  <p:clrMapOvr>
    <a:masterClrMapping/>
  </p:clrMapOvr>
  <mc:AlternateContent xmlns:mc="http://schemas.openxmlformats.org/markup-compatibility/2006">
    <mc:Choice xmlns:p14="http://schemas.microsoft.com/office/powerpoint/2010/main" Requires="p14">
      <p:transition spd="slow" p14:dur="2000" advTm="47633"/>
    </mc:Choice>
    <mc:Fallback>
      <p:transition spd="slow" advTm="47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FD50D0-1315-48C4-BB87-7646B049A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CA83E95F-11F0-4EF3-B911-EC4A265F08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0" name="Freeform 44">
              <a:extLst>
                <a:ext uri="{FF2B5EF4-FFF2-40B4-BE49-F238E27FC236}">
                  <a16:creationId xmlns:a16="http://schemas.microsoft.com/office/drawing/2014/main" id="{4A5621C8-F0D7-4928-9BC5-B15B318AF6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5">
              <a:extLst>
                <a:ext uri="{FF2B5EF4-FFF2-40B4-BE49-F238E27FC236}">
                  <a16:creationId xmlns:a16="http://schemas.microsoft.com/office/drawing/2014/main" id="{3F55EE6D-8E4E-47F0-B7BC-D45AECE433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6">
              <a:extLst>
                <a:ext uri="{FF2B5EF4-FFF2-40B4-BE49-F238E27FC236}">
                  <a16:creationId xmlns:a16="http://schemas.microsoft.com/office/drawing/2014/main" id="{C2EC5D6B-2D05-4DDF-9E09-8814EA492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7">
              <a:extLst>
                <a:ext uri="{FF2B5EF4-FFF2-40B4-BE49-F238E27FC236}">
                  <a16:creationId xmlns:a16="http://schemas.microsoft.com/office/drawing/2014/main" id="{F7890FC4-3706-4665-B92A-D37982414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id="{5B29EAEC-4EE8-4823-BBB4-9012708C82B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58CC897-663A-7EAA-7B89-955C362E0514}"/>
              </a:ext>
            </a:extLst>
          </p:cNvPr>
          <p:cNvSpPr>
            <a:spLocks noGrp="1"/>
          </p:cNvSpPr>
          <p:nvPr>
            <p:ph type="title"/>
          </p:nvPr>
        </p:nvSpPr>
        <p:spPr>
          <a:xfrm>
            <a:off x="1047280" y="759805"/>
            <a:ext cx="10306520" cy="1325563"/>
          </a:xfrm>
        </p:spPr>
        <p:txBody>
          <a:bodyPr>
            <a:normAutofit/>
          </a:bodyPr>
          <a:lstStyle/>
          <a:p>
            <a:r>
              <a:rPr lang="en-SG" sz="4000">
                <a:solidFill>
                  <a:srgbClr val="FFFFFF"/>
                </a:solidFill>
              </a:rPr>
              <a:t>CGAN</a:t>
            </a:r>
          </a:p>
        </p:txBody>
      </p:sp>
      <p:pic>
        <p:nvPicPr>
          <p:cNvPr id="8" name="Content Placeholder 7" descr="A screen shot of a video game&#10;&#10;Description automatically generated with medium confidence">
            <a:extLst>
              <a:ext uri="{FF2B5EF4-FFF2-40B4-BE49-F238E27FC236}">
                <a16:creationId xmlns:a16="http://schemas.microsoft.com/office/drawing/2014/main" id="{39010B65-0F99-09C3-8A81-F213C91C807F}"/>
              </a:ext>
            </a:extLst>
          </p:cNvPr>
          <p:cNvPicPr>
            <a:picLocks noChangeAspect="1"/>
          </p:cNvPicPr>
          <p:nvPr/>
        </p:nvPicPr>
        <p:blipFill>
          <a:blip r:embed="rId5"/>
          <a:stretch>
            <a:fillRect/>
          </a:stretch>
        </p:blipFill>
        <p:spPr>
          <a:xfrm>
            <a:off x="5276639" y="2756391"/>
            <a:ext cx="2650372" cy="2888688"/>
          </a:xfrm>
          <a:prstGeom prst="rect">
            <a:avLst/>
          </a:prstGeom>
        </p:spPr>
      </p:pic>
      <p:pic>
        <p:nvPicPr>
          <p:cNvPr id="10" name="Picture 9" descr="Chart, histogram&#10;&#10;Description automatically generated">
            <a:extLst>
              <a:ext uri="{FF2B5EF4-FFF2-40B4-BE49-F238E27FC236}">
                <a16:creationId xmlns:a16="http://schemas.microsoft.com/office/drawing/2014/main" id="{FF560A8E-EADD-5040-E5F9-D14E1C889914}"/>
              </a:ext>
            </a:extLst>
          </p:cNvPr>
          <p:cNvPicPr>
            <a:picLocks noChangeAspect="1"/>
          </p:cNvPicPr>
          <p:nvPr/>
        </p:nvPicPr>
        <p:blipFill>
          <a:blip r:embed="rId6"/>
          <a:stretch>
            <a:fillRect/>
          </a:stretch>
        </p:blipFill>
        <p:spPr>
          <a:xfrm>
            <a:off x="8087032" y="3806991"/>
            <a:ext cx="4053642" cy="1467915"/>
          </a:xfrm>
          <a:prstGeom prst="rect">
            <a:avLst/>
          </a:prstGeom>
        </p:spPr>
      </p:pic>
      <p:sp>
        <p:nvSpPr>
          <p:cNvPr id="5" name="Footer Placeholder 4">
            <a:extLst>
              <a:ext uri="{FF2B5EF4-FFF2-40B4-BE49-F238E27FC236}">
                <a16:creationId xmlns:a16="http://schemas.microsoft.com/office/drawing/2014/main" id="{08016C2B-CFFB-77BA-7BA4-DEFCB6B47F4E}"/>
              </a:ext>
            </a:extLst>
          </p:cNvPr>
          <p:cNvSpPr>
            <a:spLocks noGrp="1"/>
          </p:cNvSpPr>
          <p:nvPr>
            <p:ph type="ftr" sz="quarter" idx="11"/>
          </p:nvPr>
        </p:nvSpPr>
        <p:spPr>
          <a:xfrm>
            <a:off x="795528" y="6382512"/>
            <a:ext cx="6757416" cy="320040"/>
          </a:xfrm>
        </p:spPr>
        <p:txBody>
          <a:bodyPr>
            <a:normAutofit/>
          </a:bodyPr>
          <a:lstStyle/>
          <a:p>
            <a:pPr algn="l">
              <a:spcAft>
                <a:spcPts val="600"/>
              </a:spcAft>
            </a:pPr>
            <a:r>
              <a:rPr lang="en-US"/>
              <a:t>Pitch deck title</a:t>
            </a:r>
          </a:p>
        </p:txBody>
      </p:sp>
      <p:sp>
        <p:nvSpPr>
          <p:cNvPr id="4" name="Date Placeholder 3">
            <a:extLst>
              <a:ext uri="{FF2B5EF4-FFF2-40B4-BE49-F238E27FC236}">
                <a16:creationId xmlns:a16="http://schemas.microsoft.com/office/drawing/2014/main" id="{72654968-0FEB-77FF-0150-4477B772F89B}"/>
              </a:ext>
            </a:extLst>
          </p:cNvPr>
          <p:cNvSpPr>
            <a:spLocks noGrp="1"/>
          </p:cNvSpPr>
          <p:nvPr>
            <p:ph type="dt" sz="half" idx="10"/>
          </p:nvPr>
        </p:nvSpPr>
        <p:spPr>
          <a:xfrm>
            <a:off x="7717536" y="6382512"/>
            <a:ext cx="2825496" cy="320040"/>
          </a:xfrm>
        </p:spPr>
        <p:txBody>
          <a:bodyPr>
            <a:normAutofit/>
          </a:bodyPr>
          <a:lstStyle/>
          <a:p>
            <a:pPr algn="r">
              <a:spcAft>
                <a:spcPts val="600"/>
              </a:spcAft>
            </a:pPr>
            <a:r>
              <a:rPr lang="en-US"/>
              <a:t>7/1/20XX</a:t>
            </a:r>
          </a:p>
        </p:txBody>
      </p:sp>
      <p:sp>
        <p:nvSpPr>
          <p:cNvPr id="6" name="Slide Number Placeholder 5">
            <a:extLst>
              <a:ext uri="{FF2B5EF4-FFF2-40B4-BE49-F238E27FC236}">
                <a16:creationId xmlns:a16="http://schemas.microsoft.com/office/drawing/2014/main" id="{DFF1A48A-B3E4-31C9-77EC-8D7126CE73C3}"/>
              </a:ext>
            </a:extLst>
          </p:cNvPr>
          <p:cNvSpPr>
            <a:spLocks noGrp="1"/>
          </p:cNvSpPr>
          <p:nvPr>
            <p:ph type="sldNum" sz="quarter" idx="12"/>
          </p:nvPr>
        </p:nvSpPr>
        <p:spPr>
          <a:xfrm>
            <a:off x="10707624" y="6382512"/>
            <a:ext cx="685800" cy="320040"/>
          </a:xfrm>
        </p:spPr>
        <p:txBody>
          <a:bodyPr>
            <a:normAutofit/>
          </a:bodyPr>
          <a:lstStyle/>
          <a:p>
            <a:pPr>
              <a:spcAft>
                <a:spcPts val="600"/>
              </a:spcAft>
            </a:pPr>
            <a:fld id="{B5CEABB6-07DC-46E8-9B57-56EC44A396E5}" type="slidenum">
              <a:rPr lang="en-US" smtClean="0"/>
              <a:pPr>
                <a:spcAft>
                  <a:spcPts val="600"/>
                </a:spcAft>
              </a:pPr>
              <a:t>4</a:t>
            </a:fld>
            <a:endParaRPr lang="en-US"/>
          </a:p>
        </p:txBody>
      </p:sp>
      <p:sp>
        <p:nvSpPr>
          <p:cNvPr id="11" name="TextBox 10">
            <a:extLst>
              <a:ext uri="{FF2B5EF4-FFF2-40B4-BE49-F238E27FC236}">
                <a16:creationId xmlns:a16="http://schemas.microsoft.com/office/drawing/2014/main" id="{CD7CE3F4-4DCE-E7CB-A66A-78B557812BB4}"/>
              </a:ext>
            </a:extLst>
          </p:cNvPr>
          <p:cNvSpPr txBox="1"/>
          <p:nvPr/>
        </p:nvSpPr>
        <p:spPr>
          <a:xfrm>
            <a:off x="1529032" y="2812887"/>
            <a:ext cx="3497058" cy="222695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SG" dirty="0"/>
              <a:t>Loss did not converge</a:t>
            </a:r>
          </a:p>
          <a:p>
            <a:pPr marL="285750" indent="-285750">
              <a:lnSpc>
                <a:spcPct val="200000"/>
              </a:lnSpc>
              <a:buFont typeface="Arial" panose="020B0604020202020204" pitchFamily="34" charset="0"/>
              <a:buChar char="•"/>
            </a:pPr>
            <a:r>
              <a:rPr lang="en-SG" dirty="0"/>
              <a:t>Discriminator too strong</a:t>
            </a:r>
          </a:p>
          <a:p>
            <a:pPr marL="285750" indent="-285750">
              <a:lnSpc>
                <a:spcPct val="200000"/>
              </a:lnSpc>
              <a:buFont typeface="Arial" panose="020B0604020202020204" pitchFamily="34" charset="0"/>
              <a:buChar char="•"/>
            </a:pPr>
            <a:r>
              <a:rPr lang="en-SG" dirty="0"/>
              <a:t>Kl divergence around 4.5</a:t>
            </a:r>
          </a:p>
          <a:p>
            <a:pPr marL="285750" indent="-285750">
              <a:lnSpc>
                <a:spcPct val="200000"/>
              </a:lnSpc>
              <a:buFont typeface="Arial" panose="020B0604020202020204" pitchFamily="34" charset="0"/>
              <a:buChar char="•"/>
            </a:pPr>
            <a:r>
              <a:rPr lang="en-SG" dirty="0"/>
              <a:t>More stable</a:t>
            </a:r>
          </a:p>
        </p:txBody>
      </p:sp>
      <p:pic>
        <p:nvPicPr>
          <p:cNvPr id="28" name="Audio 27">
            <a:hlinkClick r:id="" action="ppaction://media"/>
            <a:extLst>
              <a:ext uri="{FF2B5EF4-FFF2-40B4-BE49-F238E27FC236}">
                <a16:creationId xmlns:a16="http://schemas.microsoft.com/office/drawing/2014/main" id="{AB5CBCBF-5F50-F9DF-99F0-207A008BC32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4964282"/>
      </p:ext>
    </p:extLst>
  </p:cSld>
  <p:clrMapOvr>
    <a:masterClrMapping/>
  </p:clrMapOvr>
  <mc:AlternateContent xmlns:mc="http://schemas.openxmlformats.org/markup-compatibility/2006">
    <mc:Choice xmlns:p14="http://schemas.microsoft.com/office/powerpoint/2010/main" Requires="p14">
      <p:transition spd="slow" p14:dur="2000" advTm="106629"/>
    </mc:Choice>
    <mc:Fallback>
      <p:transition spd="slow" advTm="106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1450E6-C2E7-941E-6667-2BEE7FB9B581}"/>
              </a:ext>
            </a:extLst>
          </p:cNvPr>
          <p:cNvSpPr>
            <a:spLocks noGrp="1"/>
          </p:cNvSpPr>
          <p:nvPr>
            <p:ph type="title"/>
          </p:nvPr>
        </p:nvSpPr>
        <p:spPr>
          <a:xfrm>
            <a:off x="640080" y="329184"/>
            <a:ext cx="6894576" cy="1783080"/>
          </a:xfrm>
        </p:spPr>
        <p:txBody>
          <a:bodyPr anchor="b">
            <a:normAutofit/>
          </a:bodyPr>
          <a:lstStyle/>
          <a:p>
            <a:r>
              <a:rPr lang="en-SG" sz="5400"/>
              <a:t>CGAN V2</a:t>
            </a:r>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19">
            <a:extLst>
              <a:ext uri="{FF2B5EF4-FFF2-40B4-BE49-F238E27FC236}">
                <a16:creationId xmlns:a16="http://schemas.microsoft.com/office/drawing/2014/main" id="{CFDAE2FF-5DDE-3992-EE24-91A8810483DD}"/>
              </a:ext>
            </a:extLst>
          </p:cNvPr>
          <p:cNvSpPr>
            <a:spLocks noGrp="1"/>
          </p:cNvSpPr>
          <p:nvPr>
            <p:ph idx="1"/>
          </p:nvPr>
        </p:nvSpPr>
        <p:spPr>
          <a:xfrm>
            <a:off x="640080" y="2706624"/>
            <a:ext cx="5386694" cy="3429969"/>
          </a:xfrm>
        </p:spPr>
        <p:txBody>
          <a:bodyPr>
            <a:normAutofit fontScale="92500"/>
          </a:bodyPr>
          <a:lstStyle/>
          <a:p>
            <a:pPr marL="0" indent="0">
              <a:buNone/>
            </a:pPr>
            <a:r>
              <a:rPr lang="en-US" sz="2200" dirty="0"/>
              <a:t>Improvements</a:t>
            </a:r>
          </a:p>
          <a:p>
            <a:r>
              <a:rPr lang="en-US" sz="2200" dirty="0"/>
              <a:t>Gaussian Weight Initialization</a:t>
            </a:r>
          </a:p>
          <a:p>
            <a:r>
              <a:rPr lang="en-US" sz="2200" dirty="0"/>
              <a:t>Separate Batches of Real and Fake Images</a:t>
            </a:r>
          </a:p>
          <a:p>
            <a:r>
              <a:rPr lang="en-US" sz="2200" dirty="0"/>
              <a:t>Use Label Smoothing</a:t>
            </a:r>
          </a:p>
          <a:p>
            <a:pPr marL="0" indent="0">
              <a:buNone/>
            </a:pPr>
            <a:r>
              <a:rPr lang="en-US" sz="2200" dirty="0"/>
              <a:t>Results</a:t>
            </a:r>
          </a:p>
          <a:p>
            <a:r>
              <a:rPr lang="en-US" sz="2200" dirty="0"/>
              <a:t>The generator loss does not increase after 30 anymore</a:t>
            </a:r>
          </a:p>
          <a:p>
            <a:r>
              <a:rPr lang="en-US" sz="2200" dirty="0"/>
              <a:t>The model is more stable as the KL Divergence does not spike anymore</a:t>
            </a:r>
          </a:p>
        </p:txBody>
      </p:sp>
      <p:pic>
        <p:nvPicPr>
          <p:cNvPr id="14" name="Content Placeholder 13" descr="A screen shot of a video game&#10;&#10;Description automatically generated with medium confidence">
            <a:extLst>
              <a:ext uri="{FF2B5EF4-FFF2-40B4-BE49-F238E27FC236}">
                <a16:creationId xmlns:a16="http://schemas.microsoft.com/office/drawing/2014/main" id="{F4BB0C9A-B442-097F-60FE-94E914E80BD4}"/>
              </a:ext>
            </a:extLst>
          </p:cNvPr>
          <p:cNvPicPr>
            <a:picLocks noChangeAspect="1"/>
          </p:cNvPicPr>
          <p:nvPr/>
        </p:nvPicPr>
        <p:blipFill>
          <a:blip r:embed="rId5"/>
          <a:stretch>
            <a:fillRect/>
          </a:stretch>
        </p:blipFill>
        <p:spPr>
          <a:xfrm>
            <a:off x="6879196" y="465542"/>
            <a:ext cx="3146997" cy="3429969"/>
          </a:xfrm>
          <a:prstGeom prst="rect">
            <a:avLst/>
          </a:prstGeom>
        </p:spPr>
      </p:pic>
      <p:pic>
        <p:nvPicPr>
          <p:cNvPr id="16" name="Picture 15" descr="Chart, histogram&#10;&#10;Description automatically generated">
            <a:extLst>
              <a:ext uri="{FF2B5EF4-FFF2-40B4-BE49-F238E27FC236}">
                <a16:creationId xmlns:a16="http://schemas.microsoft.com/office/drawing/2014/main" id="{22274AD5-AA2D-3C8A-0806-FF8E78904190}"/>
              </a:ext>
            </a:extLst>
          </p:cNvPr>
          <p:cNvPicPr>
            <a:picLocks noChangeAspect="1"/>
          </p:cNvPicPr>
          <p:nvPr/>
        </p:nvPicPr>
        <p:blipFill>
          <a:blip r:embed="rId6"/>
          <a:stretch>
            <a:fillRect/>
          </a:stretch>
        </p:blipFill>
        <p:spPr>
          <a:xfrm>
            <a:off x="6026774" y="4563577"/>
            <a:ext cx="5658822" cy="1626911"/>
          </a:xfrm>
          <a:prstGeom prst="rect">
            <a:avLst/>
          </a:prstGeom>
        </p:spPr>
      </p:pic>
      <p:sp>
        <p:nvSpPr>
          <p:cNvPr id="4" name="Date Placeholder 3">
            <a:extLst>
              <a:ext uri="{FF2B5EF4-FFF2-40B4-BE49-F238E27FC236}">
                <a16:creationId xmlns:a16="http://schemas.microsoft.com/office/drawing/2014/main" id="{0E18227C-5DC9-AEF4-7D60-C1E8C01B81A6}"/>
              </a:ext>
            </a:extLst>
          </p:cNvPr>
          <p:cNvSpPr>
            <a:spLocks noGrp="1"/>
          </p:cNvSpPr>
          <p:nvPr>
            <p:ph type="dt" sz="half" idx="10"/>
          </p:nvPr>
        </p:nvSpPr>
        <p:spPr>
          <a:xfrm>
            <a:off x="838200" y="6356350"/>
            <a:ext cx="2743200" cy="365125"/>
          </a:xfrm>
        </p:spPr>
        <p:txBody>
          <a:bodyPr>
            <a:normAutofit/>
          </a:bodyPr>
          <a:lstStyle/>
          <a:p>
            <a:pPr>
              <a:spcAft>
                <a:spcPts val="600"/>
              </a:spcAft>
            </a:pPr>
            <a:r>
              <a:rPr lang="en-US"/>
              <a:t>7/1/20XX</a:t>
            </a:r>
          </a:p>
        </p:txBody>
      </p:sp>
      <p:sp>
        <p:nvSpPr>
          <p:cNvPr id="5" name="Footer Placeholder 4">
            <a:extLst>
              <a:ext uri="{FF2B5EF4-FFF2-40B4-BE49-F238E27FC236}">
                <a16:creationId xmlns:a16="http://schemas.microsoft.com/office/drawing/2014/main" id="{F1661399-35C4-2549-282E-7CBA3AAAC16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Pitch deck title</a:t>
            </a:r>
          </a:p>
        </p:txBody>
      </p:sp>
      <p:sp>
        <p:nvSpPr>
          <p:cNvPr id="6" name="Slide Number Placeholder 5">
            <a:extLst>
              <a:ext uri="{FF2B5EF4-FFF2-40B4-BE49-F238E27FC236}">
                <a16:creationId xmlns:a16="http://schemas.microsoft.com/office/drawing/2014/main" id="{154170E6-4969-71CA-2037-A8D99AB3608E}"/>
              </a:ext>
            </a:extLst>
          </p:cNvPr>
          <p:cNvSpPr>
            <a:spLocks noGrp="1"/>
          </p:cNvSpPr>
          <p:nvPr>
            <p:ph type="sldNum" sz="quarter" idx="12"/>
          </p:nvPr>
        </p:nvSpPr>
        <p:spPr>
          <a:xfrm>
            <a:off x="8610600" y="6356350"/>
            <a:ext cx="2743200" cy="365125"/>
          </a:xfrm>
        </p:spPr>
        <p:txBody>
          <a:bodyPr>
            <a:normAutofit/>
          </a:bodyPr>
          <a:lstStyle/>
          <a:p>
            <a:pPr>
              <a:spcAft>
                <a:spcPts val="600"/>
              </a:spcAft>
            </a:pPr>
            <a:fld id="{B5CEABB6-07DC-46E8-9B57-56EC44A396E5}" type="slidenum">
              <a:rPr lang="en-US" smtClean="0"/>
              <a:pPr>
                <a:spcAft>
                  <a:spcPts val="600"/>
                </a:spcAft>
              </a:pPr>
              <a:t>5</a:t>
            </a:fld>
            <a:endParaRPr lang="en-US"/>
          </a:p>
        </p:txBody>
      </p:sp>
      <p:pic>
        <p:nvPicPr>
          <p:cNvPr id="24" name="Audio 23">
            <a:hlinkClick r:id="" action="ppaction://media"/>
            <a:extLst>
              <a:ext uri="{FF2B5EF4-FFF2-40B4-BE49-F238E27FC236}">
                <a16:creationId xmlns:a16="http://schemas.microsoft.com/office/drawing/2014/main" id="{2AD10292-D5D5-973C-8B78-DF0A88BEB52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865805890"/>
      </p:ext>
    </p:extLst>
  </p:cSld>
  <p:clrMapOvr>
    <a:masterClrMapping/>
  </p:clrMapOvr>
  <mc:AlternateContent xmlns:mc="http://schemas.openxmlformats.org/markup-compatibility/2006">
    <mc:Choice xmlns:p14="http://schemas.microsoft.com/office/powerpoint/2010/main" Requires="p14">
      <p:transition spd="slow" p14:dur="2000" advTm="174683"/>
    </mc:Choice>
    <mc:Fallback>
      <p:transition spd="slow" advTm="174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279F6D-DBEB-1E81-C705-D18511235EC7}"/>
              </a:ext>
            </a:extLst>
          </p:cNvPr>
          <p:cNvSpPr>
            <a:spLocks noGrp="1"/>
          </p:cNvSpPr>
          <p:nvPr>
            <p:ph type="title"/>
          </p:nvPr>
        </p:nvSpPr>
        <p:spPr>
          <a:xfrm>
            <a:off x="1051560" y="586822"/>
            <a:ext cx="3657600" cy="1645920"/>
          </a:xfrm>
        </p:spPr>
        <p:txBody>
          <a:bodyPr>
            <a:normAutofit/>
          </a:bodyPr>
          <a:lstStyle/>
          <a:p>
            <a:r>
              <a:rPr lang="en-SG" sz="3200"/>
              <a:t>ACGAN</a:t>
            </a:r>
          </a:p>
        </p:txBody>
      </p:sp>
      <p:sp>
        <p:nvSpPr>
          <p:cNvPr id="21" name="Rectangle 20">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3" name="Rectangle 22">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A screen shot of a video game&#10;&#10;Description automatically generated with medium confidence">
            <a:extLst>
              <a:ext uri="{FF2B5EF4-FFF2-40B4-BE49-F238E27FC236}">
                <a16:creationId xmlns:a16="http://schemas.microsoft.com/office/drawing/2014/main" id="{C99CF5ED-C2B4-E086-E50B-743E18B17E49}"/>
              </a:ext>
            </a:extLst>
          </p:cNvPr>
          <p:cNvPicPr>
            <a:picLocks noChangeAspect="1"/>
          </p:cNvPicPr>
          <p:nvPr/>
        </p:nvPicPr>
        <p:blipFill>
          <a:blip r:embed="rId5"/>
          <a:stretch>
            <a:fillRect/>
          </a:stretch>
        </p:blipFill>
        <p:spPr>
          <a:xfrm>
            <a:off x="1700315" y="2729397"/>
            <a:ext cx="3196445" cy="3483864"/>
          </a:xfrm>
          <a:prstGeom prst="rect">
            <a:avLst/>
          </a:prstGeom>
        </p:spPr>
      </p:pic>
      <p:pic>
        <p:nvPicPr>
          <p:cNvPr id="8" name="Content Placeholder 7" descr="Chart, histogram&#10;&#10;Description automatically generated">
            <a:extLst>
              <a:ext uri="{FF2B5EF4-FFF2-40B4-BE49-F238E27FC236}">
                <a16:creationId xmlns:a16="http://schemas.microsoft.com/office/drawing/2014/main" id="{25B6B7C1-5FC9-3755-9C24-0D73C61DF4C1}"/>
              </a:ext>
            </a:extLst>
          </p:cNvPr>
          <p:cNvPicPr>
            <a:picLocks noChangeAspect="1"/>
          </p:cNvPicPr>
          <p:nvPr/>
        </p:nvPicPr>
        <p:blipFill>
          <a:blip r:embed="rId6"/>
          <a:stretch>
            <a:fillRect/>
          </a:stretch>
        </p:blipFill>
        <p:spPr>
          <a:xfrm>
            <a:off x="6198781" y="3677386"/>
            <a:ext cx="5523082" cy="1587886"/>
          </a:xfrm>
          <a:prstGeom prst="rect">
            <a:avLst/>
          </a:prstGeom>
        </p:spPr>
      </p:pic>
      <p:sp>
        <p:nvSpPr>
          <p:cNvPr id="4" name="Date Placeholder 3">
            <a:extLst>
              <a:ext uri="{FF2B5EF4-FFF2-40B4-BE49-F238E27FC236}">
                <a16:creationId xmlns:a16="http://schemas.microsoft.com/office/drawing/2014/main" id="{FCF25854-A353-3502-7847-759462816F44}"/>
              </a:ext>
            </a:extLst>
          </p:cNvPr>
          <p:cNvSpPr>
            <a:spLocks noGrp="1"/>
          </p:cNvSpPr>
          <p:nvPr>
            <p:ph type="dt" sz="half" idx="10"/>
          </p:nvPr>
        </p:nvSpPr>
        <p:spPr>
          <a:xfrm>
            <a:off x="1051560" y="6356350"/>
            <a:ext cx="2529840" cy="365125"/>
          </a:xfrm>
        </p:spPr>
        <p:txBody>
          <a:bodyPr>
            <a:normAutofit/>
          </a:bodyPr>
          <a:lstStyle/>
          <a:p>
            <a:pPr>
              <a:spcAft>
                <a:spcPts val="600"/>
              </a:spcAft>
            </a:pPr>
            <a:r>
              <a:rPr lang="en-US">
                <a:solidFill>
                  <a:schemeClr val="tx1">
                    <a:lumMod val="50000"/>
                    <a:lumOff val="50000"/>
                  </a:schemeClr>
                </a:solidFill>
              </a:rPr>
              <a:t>7/1/20XX</a:t>
            </a:r>
          </a:p>
        </p:txBody>
      </p:sp>
      <p:sp>
        <p:nvSpPr>
          <p:cNvPr id="5" name="Footer Placeholder 4">
            <a:extLst>
              <a:ext uri="{FF2B5EF4-FFF2-40B4-BE49-F238E27FC236}">
                <a16:creationId xmlns:a16="http://schemas.microsoft.com/office/drawing/2014/main" id="{0C9B4D44-9C69-028D-5586-F30BC6B1688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lumMod val="50000"/>
                    <a:lumOff val="50000"/>
                  </a:schemeClr>
                </a:solidFill>
              </a:rPr>
              <a:t>Pitch deck title</a:t>
            </a:r>
          </a:p>
        </p:txBody>
      </p:sp>
      <p:sp>
        <p:nvSpPr>
          <p:cNvPr id="6" name="Slide Number Placeholder 5">
            <a:extLst>
              <a:ext uri="{FF2B5EF4-FFF2-40B4-BE49-F238E27FC236}">
                <a16:creationId xmlns:a16="http://schemas.microsoft.com/office/drawing/2014/main" id="{24D978F9-3DA2-D0B3-4BB8-73CB7D09C740}"/>
              </a:ext>
            </a:extLst>
          </p:cNvPr>
          <p:cNvSpPr>
            <a:spLocks noGrp="1"/>
          </p:cNvSpPr>
          <p:nvPr>
            <p:ph type="sldNum" sz="quarter" idx="12"/>
          </p:nvPr>
        </p:nvSpPr>
        <p:spPr>
          <a:xfrm>
            <a:off x="8610600" y="6356350"/>
            <a:ext cx="2746248" cy="365125"/>
          </a:xfrm>
        </p:spPr>
        <p:txBody>
          <a:bodyPr>
            <a:normAutofit/>
          </a:bodyPr>
          <a:lstStyle/>
          <a:p>
            <a:pPr>
              <a:spcAft>
                <a:spcPts val="600"/>
              </a:spcAft>
            </a:pPr>
            <a:fld id="{B5CEABB6-07DC-46E8-9B57-56EC44A396E5}" type="slidenum">
              <a:rPr lang="en-US">
                <a:solidFill>
                  <a:schemeClr val="tx1">
                    <a:lumMod val="50000"/>
                    <a:lumOff val="50000"/>
                  </a:schemeClr>
                </a:solidFill>
              </a:rPr>
              <a:pPr>
                <a:spcAft>
                  <a:spcPts val="600"/>
                </a:spcAft>
              </a:pPr>
              <a:t>6</a:t>
            </a:fld>
            <a:endParaRPr lang="en-US">
              <a:solidFill>
                <a:schemeClr val="tx1">
                  <a:lumMod val="50000"/>
                  <a:lumOff val="50000"/>
                </a:schemeClr>
              </a:solidFill>
            </a:endParaRPr>
          </a:p>
        </p:txBody>
      </p:sp>
      <p:sp>
        <p:nvSpPr>
          <p:cNvPr id="13" name="TextBox 12">
            <a:extLst>
              <a:ext uri="{FF2B5EF4-FFF2-40B4-BE49-F238E27FC236}">
                <a16:creationId xmlns:a16="http://schemas.microsoft.com/office/drawing/2014/main" id="{3379101E-4716-7D7F-E760-2529DB6DF37E}"/>
              </a:ext>
            </a:extLst>
          </p:cNvPr>
          <p:cNvSpPr txBox="1"/>
          <p:nvPr/>
        </p:nvSpPr>
        <p:spPr>
          <a:xfrm>
            <a:off x="5206304" y="621618"/>
            <a:ext cx="6065449" cy="15281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The Loss is much more stable with ACGAN compared to CGAN</a:t>
            </a:r>
          </a:p>
          <a:p>
            <a:pPr marL="285750" indent="-285750">
              <a:lnSpc>
                <a:spcPct val="150000"/>
              </a:lnSpc>
              <a:buFont typeface="Arial" panose="020B0604020202020204" pitchFamily="34" charset="0"/>
              <a:buChar char="•"/>
            </a:pPr>
            <a:r>
              <a:rPr lang="en-US" sz="1600" dirty="0"/>
              <a:t>KL divergence score remains around the same on average however less volatile</a:t>
            </a:r>
            <a:endParaRPr lang="en-SG" sz="1600" dirty="0"/>
          </a:p>
        </p:txBody>
      </p:sp>
      <p:pic>
        <p:nvPicPr>
          <p:cNvPr id="22" name="Audio 21">
            <a:hlinkClick r:id="" action="ppaction://media"/>
            <a:extLst>
              <a:ext uri="{FF2B5EF4-FFF2-40B4-BE49-F238E27FC236}">
                <a16:creationId xmlns:a16="http://schemas.microsoft.com/office/drawing/2014/main" id="{6593FCF3-E1B4-680B-D230-5E6AADDA1C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3769492204"/>
      </p:ext>
    </p:extLst>
  </p:cSld>
  <p:clrMapOvr>
    <a:masterClrMapping/>
  </p:clrMapOvr>
  <mc:AlternateContent xmlns:mc="http://schemas.openxmlformats.org/markup-compatibility/2006">
    <mc:Choice xmlns:p14="http://schemas.microsoft.com/office/powerpoint/2010/main" Requires="p14">
      <p:transition spd="slow" p14:dur="2000" advTm="98592"/>
    </mc:Choice>
    <mc:Fallback>
      <p:transition spd="slow" advTm="98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C3D42-9170-DED7-103F-62903C755C9A}"/>
              </a:ext>
            </a:extLst>
          </p:cNvPr>
          <p:cNvSpPr>
            <a:spLocks noGrp="1"/>
          </p:cNvSpPr>
          <p:nvPr>
            <p:ph type="title"/>
          </p:nvPr>
        </p:nvSpPr>
        <p:spPr>
          <a:xfrm>
            <a:off x="801099" y="1396289"/>
            <a:ext cx="4399093" cy="1325563"/>
          </a:xfrm>
        </p:spPr>
        <p:txBody>
          <a:bodyPr>
            <a:normAutofit/>
          </a:bodyPr>
          <a:lstStyle/>
          <a:p>
            <a:r>
              <a:rPr lang="en-SG" dirty="0"/>
              <a:t>ACGAN V2</a:t>
            </a:r>
          </a:p>
        </p:txBody>
      </p:sp>
      <p:sp>
        <p:nvSpPr>
          <p:cNvPr id="14" name="Content Placeholder 13">
            <a:extLst>
              <a:ext uri="{FF2B5EF4-FFF2-40B4-BE49-F238E27FC236}">
                <a16:creationId xmlns:a16="http://schemas.microsoft.com/office/drawing/2014/main" id="{76915C2B-D455-DA78-7906-CEBA98DBFC08}"/>
              </a:ext>
            </a:extLst>
          </p:cNvPr>
          <p:cNvSpPr>
            <a:spLocks noGrp="1"/>
          </p:cNvSpPr>
          <p:nvPr>
            <p:ph idx="1"/>
          </p:nvPr>
        </p:nvSpPr>
        <p:spPr>
          <a:xfrm>
            <a:off x="805544" y="2871982"/>
            <a:ext cx="4399094" cy="3181684"/>
          </a:xfrm>
        </p:spPr>
        <p:txBody>
          <a:bodyPr anchor="t">
            <a:normAutofit fontScale="77500" lnSpcReduction="20000"/>
          </a:bodyPr>
          <a:lstStyle/>
          <a:p>
            <a:pPr marL="0" indent="0">
              <a:lnSpc>
                <a:spcPct val="150000"/>
              </a:lnSpc>
              <a:buNone/>
            </a:pPr>
            <a:r>
              <a:rPr lang="en-US" sz="1800" dirty="0"/>
              <a:t>Improvement:</a:t>
            </a:r>
          </a:p>
          <a:p>
            <a:pPr>
              <a:lnSpc>
                <a:spcPct val="150000"/>
              </a:lnSpc>
            </a:pPr>
            <a:r>
              <a:rPr lang="en-US" sz="1800" dirty="0"/>
              <a:t>Added Spectral Normalization to each Conv2D Layer in the Discriminator Model</a:t>
            </a:r>
          </a:p>
          <a:p>
            <a:pPr marL="0" indent="0">
              <a:lnSpc>
                <a:spcPct val="150000"/>
              </a:lnSpc>
              <a:buNone/>
            </a:pPr>
            <a:r>
              <a:rPr lang="en-US" sz="1800" dirty="0"/>
              <a:t>Results:</a:t>
            </a:r>
          </a:p>
          <a:p>
            <a:pPr>
              <a:lnSpc>
                <a:spcPct val="150000"/>
              </a:lnSpc>
            </a:pPr>
            <a:r>
              <a:rPr lang="en-US" sz="1800" dirty="0"/>
              <a:t>The model became unstable with the loss plot and KL plot being quite volatile</a:t>
            </a:r>
          </a:p>
          <a:p>
            <a:pPr>
              <a:lnSpc>
                <a:spcPct val="150000"/>
              </a:lnSpc>
            </a:pPr>
            <a:r>
              <a:rPr lang="en-US" sz="1800" dirty="0"/>
              <a:t>From the images produced at 200 epochs we can see that mode collapse occurs even though we only have 3 images for each class</a:t>
            </a:r>
          </a:p>
        </p:txBody>
      </p:sp>
      <p:sp>
        <p:nvSpPr>
          <p:cNvPr id="5" name="Footer Placeholder 4">
            <a:extLst>
              <a:ext uri="{FF2B5EF4-FFF2-40B4-BE49-F238E27FC236}">
                <a16:creationId xmlns:a16="http://schemas.microsoft.com/office/drawing/2014/main" id="{F0DEAC27-5D3D-E0E7-1F6C-5901184B21B9}"/>
              </a:ext>
            </a:extLst>
          </p:cNvPr>
          <p:cNvSpPr>
            <a:spLocks noGrp="1"/>
          </p:cNvSpPr>
          <p:nvPr>
            <p:ph type="ftr" sz="quarter" idx="11"/>
          </p:nvPr>
        </p:nvSpPr>
        <p:spPr>
          <a:xfrm>
            <a:off x="804672" y="6199632"/>
            <a:ext cx="4395520" cy="365125"/>
          </a:xfrm>
        </p:spPr>
        <p:txBody>
          <a:bodyPr>
            <a:normAutofit/>
          </a:bodyPr>
          <a:lstStyle/>
          <a:p>
            <a:pPr algn="l">
              <a:spcAft>
                <a:spcPts val="600"/>
              </a:spcAft>
            </a:pPr>
            <a:r>
              <a:rPr lang="en-US" sz="1100">
                <a:solidFill>
                  <a:schemeClr val="tx1">
                    <a:alpha val="80000"/>
                  </a:schemeClr>
                </a:solidFill>
              </a:rPr>
              <a:t>Pitch deck title</a:t>
            </a:r>
          </a:p>
        </p:txBody>
      </p:sp>
      <p:sp>
        <p:nvSpPr>
          <p:cNvPr id="17" name="Freeform: Shape 16">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Content Placeholder 7" descr="A screenshot of a video game&#10;&#10;Description automatically generated">
            <a:extLst>
              <a:ext uri="{FF2B5EF4-FFF2-40B4-BE49-F238E27FC236}">
                <a16:creationId xmlns:a16="http://schemas.microsoft.com/office/drawing/2014/main" id="{68DAEFEB-8225-F607-5AF1-A0A9C9812158}"/>
              </a:ext>
            </a:extLst>
          </p:cNvPr>
          <p:cNvPicPr>
            <a:picLocks noChangeAspect="1"/>
          </p:cNvPicPr>
          <p:nvPr/>
        </p:nvPicPr>
        <p:blipFill>
          <a:blip r:embed="rId5"/>
          <a:stretch>
            <a:fillRect/>
          </a:stretch>
        </p:blipFill>
        <p:spPr>
          <a:xfrm>
            <a:off x="8241122" y="599325"/>
            <a:ext cx="2515030" cy="2741177"/>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CA9D38AF-4794-0A51-341E-0DECD23EFF92}"/>
              </a:ext>
            </a:extLst>
          </p:cNvPr>
          <p:cNvPicPr>
            <a:picLocks noChangeAspect="1"/>
          </p:cNvPicPr>
          <p:nvPr/>
        </p:nvPicPr>
        <p:blipFill>
          <a:blip r:embed="rId6"/>
          <a:stretch>
            <a:fillRect/>
          </a:stretch>
        </p:blipFill>
        <p:spPr>
          <a:xfrm>
            <a:off x="7187612" y="4344527"/>
            <a:ext cx="4622052" cy="1328839"/>
          </a:xfrm>
          <a:prstGeom prst="rect">
            <a:avLst/>
          </a:prstGeom>
        </p:spPr>
      </p:pic>
      <p:pic>
        <p:nvPicPr>
          <p:cNvPr id="20" name="Audio 19">
            <a:hlinkClick r:id="" action="ppaction://media"/>
            <a:extLst>
              <a:ext uri="{FF2B5EF4-FFF2-40B4-BE49-F238E27FC236}">
                <a16:creationId xmlns:a16="http://schemas.microsoft.com/office/drawing/2014/main" id="{C6108662-603D-2B5B-CEAC-CA290CFA680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77688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81250"/>
    </mc:Choice>
    <mc:Fallback>
      <p:transition spd="slow" advTm="81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CC2D2010-A75A-B834-E94D-0C19D8EF7AFE}"/>
              </a:ext>
            </a:extLst>
          </p:cNvPr>
          <p:cNvSpPr>
            <a:spLocks noGrp="1"/>
          </p:cNvSpPr>
          <p:nvPr>
            <p:ph type="title"/>
          </p:nvPr>
        </p:nvSpPr>
        <p:spPr>
          <a:xfrm>
            <a:off x="1295400" y="669925"/>
            <a:ext cx="4800600" cy="1325563"/>
          </a:xfrm>
        </p:spPr>
        <p:txBody>
          <a:bodyPr anchor="b">
            <a:normAutofit/>
          </a:bodyPr>
          <a:lstStyle/>
          <a:p>
            <a:r>
              <a:rPr lang="en-SG">
                <a:solidFill>
                  <a:schemeClr val="bg1"/>
                </a:solidFill>
              </a:rPr>
              <a:t>ACGAn Hinge Loss</a:t>
            </a:r>
          </a:p>
        </p:txBody>
      </p:sp>
      <p:cxnSp>
        <p:nvCxnSpPr>
          <p:cNvPr id="19" name="Straight Connector 18">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D0C3FBF4-A49D-5F3B-53DD-14D04E93AA7C}"/>
              </a:ext>
            </a:extLst>
          </p:cNvPr>
          <p:cNvSpPr>
            <a:spLocks noGrp="1"/>
          </p:cNvSpPr>
          <p:nvPr>
            <p:ph idx="1"/>
          </p:nvPr>
        </p:nvSpPr>
        <p:spPr>
          <a:xfrm>
            <a:off x="1295400" y="2288833"/>
            <a:ext cx="4800600" cy="3711571"/>
          </a:xfrm>
        </p:spPr>
        <p:txBody>
          <a:bodyPr>
            <a:normAutofit/>
          </a:bodyPr>
          <a:lstStyle/>
          <a:p>
            <a:r>
              <a:rPr lang="en-US" sz="2400" dirty="0">
                <a:solidFill>
                  <a:schemeClr val="bg1"/>
                </a:solidFill>
              </a:rPr>
              <a:t>Hinge Loss does not prove to be beneficial </a:t>
            </a:r>
          </a:p>
          <a:p>
            <a:r>
              <a:rPr lang="en-US" sz="2400" dirty="0">
                <a:solidFill>
                  <a:schemeClr val="bg1"/>
                </a:solidFill>
              </a:rPr>
              <a:t>Vanishing Gradients</a:t>
            </a:r>
          </a:p>
          <a:p>
            <a:r>
              <a:rPr lang="en-US" sz="2400" dirty="0">
                <a:solidFill>
                  <a:schemeClr val="bg1"/>
                </a:solidFill>
              </a:rPr>
              <a:t>The generator just produces noise</a:t>
            </a:r>
          </a:p>
        </p:txBody>
      </p:sp>
      <p:pic>
        <p:nvPicPr>
          <p:cNvPr id="8" name="Content Placeholder 7" descr="Table&#10;&#10;Description automatically generated">
            <a:extLst>
              <a:ext uri="{FF2B5EF4-FFF2-40B4-BE49-F238E27FC236}">
                <a16:creationId xmlns:a16="http://schemas.microsoft.com/office/drawing/2014/main" id="{C7A5BD4F-6DE2-587F-B454-E314012D7E37}"/>
              </a:ext>
            </a:extLst>
          </p:cNvPr>
          <p:cNvPicPr>
            <a:picLocks noChangeAspect="1"/>
          </p:cNvPicPr>
          <p:nvPr/>
        </p:nvPicPr>
        <p:blipFill>
          <a:blip r:embed="rId5"/>
          <a:stretch>
            <a:fillRect/>
          </a:stretch>
        </p:blipFill>
        <p:spPr>
          <a:xfrm>
            <a:off x="7162109" y="369913"/>
            <a:ext cx="2554808" cy="2784532"/>
          </a:xfrm>
          <a:prstGeom prst="rect">
            <a:avLst/>
          </a:prstGeom>
        </p:spPr>
      </p:pic>
      <p:sp>
        <p:nvSpPr>
          <p:cNvPr id="21" name="Rectangle 20">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31ADF5C9-BCD7-A3CE-30BA-2A707E814625}"/>
              </a:ext>
            </a:extLst>
          </p:cNvPr>
          <p:cNvSpPr>
            <a:spLocks noGrp="1"/>
          </p:cNvSpPr>
          <p:nvPr>
            <p:ph type="dt" sz="half" idx="10"/>
          </p:nvPr>
        </p:nvSpPr>
        <p:spPr>
          <a:xfrm>
            <a:off x="838200" y="6356350"/>
            <a:ext cx="2743200" cy="365125"/>
          </a:xfrm>
        </p:spPr>
        <p:txBody>
          <a:bodyPr>
            <a:normAutofit/>
          </a:bodyPr>
          <a:lstStyle/>
          <a:p>
            <a:pPr>
              <a:spcAft>
                <a:spcPts val="600"/>
              </a:spcAft>
            </a:pPr>
            <a:r>
              <a:rPr lang="en-US">
                <a:solidFill>
                  <a:schemeClr val="bg1">
                    <a:lumMod val="50000"/>
                  </a:schemeClr>
                </a:solidFill>
              </a:rPr>
              <a:t>7/1/20XX</a:t>
            </a:r>
          </a:p>
        </p:txBody>
      </p:sp>
      <p:sp>
        <p:nvSpPr>
          <p:cNvPr id="5" name="Footer Placeholder 4">
            <a:extLst>
              <a:ext uri="{FF2B5EF4-FFF2-40B4-BE49-F238E27FC236}">
                <a16:creationId xmlns:a16="http://schemas.microsoft.com/office/drawing/2014/main" id="{26C1B2DF-0828-3D5B-DE50-AA96381B6B0A}"/>
              </a:ext>
            </a:extLst>
          </p:cNvPr>
          <p:cNvSpPr>
            <a:spLocks noGrp="1"/>
          </p:cNvSpPr>
          <p:nvPr>
            <p:ph type="ftr" sz="quarter" idx="11"/>
          </p:nvPr>
        </p:nvSpPr>
        <p:spPr>
          <a:xfrm>
            <a:off x="3374229" y="6356350"/>
            <a:ext cx="3945835" cy="365125"/>
          </a:xfrm>
        </p:spPr>
        <p:txBody>
          <a:bodyPr>
            <a:normAutofit/>
          </a:bodyPr>
          <a:lstStyle/>
          <a:p>
            <a:pPr>
              <a:spcAft>
                <a:spcPts val="600"/>
              </a:spcAft>
            </a:pPr>
            <a:r>
              <a:rPr lang="en-US">
                <a:solidFill>
                  <a:schemeClr val="bg1">
                    <a:lumMod val="50000"/>
                  </a:schemeClr>
                </a:solidFill>
              </a:rPr>
              <a:t>Pitch deck title</a:t>
            </a:r>
          </a:p>
        </p:txBody>
      </p:sp>
      <p:pic>
        <p:nvPicPr>
          <p:cNvPr id="10" name="Picture 9" descr="Chart&#10;&#10;Description automatically generated">
            <a:extLst>
              <a:ext uri="{FF2B5EF4-FFF2-40B4-BE49-F238E27FC236}">
                <a16:creationId xmlns:a16="http://schemas.microsoft.com/office/drawing/2014/main" id="{B0B80CDF-33CA-D895-C355-B65A707B4E18}"/>
              </a:ext>
            </a:extLst>
          </p:cNvPr>
          <p:cNvPicPr>
            <a:picLocks noChangeAspect="1"/>
          </p:cNvPicPr>
          <p:nvPr/>
        </p:nvPicPr>
        <p:blipFill>
          <a:blip r:embed="rId6"/>
          <a:stretch>
            <a:fillRect/>
          </a:stretch>
        </p:blipFill>
        <p:spPr>
          <a:xfrm>
            <a:off x="8038661" y="4606666"/>
            <a:ext cx="3588640" cy="1031733"/>
          </a:xfrm>
          <a:prstGeom prst="rect">
            <a:avLst/>
          </a:prstGeom>
        </p:spPr>
      </p:pic>
      <p:sp>
        <p:nvSpPr>
          <p:cNvPr id="6" name="Slide Number Placeholder 5">
            <a:extLst>
              <a:ext uri="{FF2B5EF4-FFF2-40B4-BE49-F238E27FC236}">
                <a16:creationId xmlns:a16="http://schemas.microsoft.com/office/drawing/2014/main" id="{CE73436C-EE20-4EC9-BE01-15ADFC256E02}"/>
              </a:ext>
            </a:extLst>
          </p:cNvPr>
          <p:cNvSpPr>
            <a:spLocks noGrp="1"/>
          </p:cNvSpPr>
          <p:nvPr>
            <p:ph type="sldNum" sz="quarter" idx="12"/>
          </p:nvPr>
        </p:nvSpPr>
        <p:spPr>
          <a:xfrm>
            <a:off x="9303026" y="6356350"/>
            <a:ext cx="2050774" cy="365125"/>
          </a:xfrm>
        </p:spPr>
        <p:txBody>
          <a:bodyPr>
            <a:normAutofit/>
          </a:bodyPr>
          <a:lstStyle/>
          <a:p>
            <a:pPr>
              <a:spcAft>
                <a:spcPts val="600"/>
              </a:spcAft>
            </a:pPr>
            <a:fld id="{B5CEABB6-07DC-46E8-9B57-56EC44A396E5}" type="slidenum">
              <a:rPr lang="en-US">
                <a:solidFill>
                  <a:schemeClr val="bg1">
                    <a:lumMod val="50000"/>
                  </a:schemeClr>
                </a:solidFill>
              </a:rPr>
              <a:pPr>
                <a:spcAft>
                  <a:spcPts val="600"/>
                </a:spcAft>
              </a:pPr>
              <a:t>8</a:t>
            </a:fld>
            <a:endParaRPr lang="en-US" dirty="0">
              <a:solidFill>
                <a:schemeClr val="bg1">
                  <a:lumMod val="50000"/>
                </a:schemeClr>
              </a:solidFill>
            </a:endParaRPr>
          </a:p>
        </p:txBody>
      </p:sp>
      <p:sp>
        <p:nvSpPr>
          <p:cNvPr id="23" name="Rectangle 22">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Audio 43">
            <a:hlinkClick r:id="" action="ppaction://media"/>
            <a:extLst>
              <a:ext uri="{FF2B5EF4-FFF2-40B4-BE49-F238E27FC236}">
                <a16:creationId xmlns:a16="http://schemas.microsoft.com/office/drawing/2014/main" id="{D0A0D8A7-2412-0D2C-32EA-ACAA51F4D2B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19576736"/>
      </p:ext>
    </p:extLst>
  </p:cSld>
  <p:clrMapOvr>
    <a:masterClrMapping/>
  </p:clrMapOvr>
  <mc:AlternateContent xmlns:mc="http://schemas.openxmlformats.org/markup-compatibility/2006">
    <mc:Choice xmlns:p14="http://schemas.microsoft.com/office/powerpoint/2010/main" Requires="p14">
      <p:transition spd="slow" p14:dur="2000" advTm="140756"/>
    </mc:Choice>
    <mc:Fallback>
      <p:transition spd="slow" advTm="140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54FBF-F73A-0D0D-5F1D-A0510BD3500F}"/>
              </a:ext>
            </a:extLst>
          </p:cNvPr>
          <p:cNvSpPr>
            <a:spLocks noGrp="1"/>
          </p:cNvSpPr>
          <p:nvPr>
            <p:ph type="title"/>
          </p:nvPr>
        </p:nvSpPr>
        <p:spPr/>
        <p:txBody>
          <a:bodyPr/>
          <a:lstStyle/>
          <a:p>
            <a:r>
              <a:rPr lang="en-SG" dirty="0"/>
              <a:t>Evaluation</a:t>
            </a:r>
          </a:p>
        </p:txBody>
      </p:sp>
      <p:sp>
        <p:nvSpPr>
          <p:cNvPr id="3" name="Content Placeholder 2">
            <a:extLst>
              <a:ext uri="{FF2B5EF4-FFF2-40B4-BE49-F238E27FC236}">
                <a16:creationId xmlns:a16="http://schemas.microsoft.com/office/drawing/2014/main" id="{DA8B140B-861C-4039-1B8C-2F17ED996617}"/>
              </a:ext>
            </a:extLst>
          </p:cNvPr>
          <p:cNvSpPr>
            <a:spLocks noGrp="1"/>
          </p:cNvSpPr>
          <p:nvPr>
            <p:ph idx="1"/>
          </p:nvPr>
        </p:nvSpPr>
        <p:spPr/>
        <p:txBody>
          <a:bodyPr/>
          <a:lstStyle/>
          <a:p>
            <a:r>
              <a:rPr lang="en-SG" dirty="0"/>
              <a:t>Final Model Chosen will be ACGAN</a:t>
            </a:r>
          </a:p>
          <a:p>
            <a:pPr lvl="1"/>
            <a:r>
              <a:rPr lang="en-US" dirty="0"/>
              <a:t>As it gives the best and most stable KL Divergence score</a:t>
            </a:r>
          </a:p>
          <a:p>
            <a:pPr lvl="1"/>
            <a:r>
              <a:rPr lang="en-US" dirty="0"/>
              <a:t>The generator and discriminator loss is not volatile.</a:t>
            </a:r>
            <a:endParaRPr lang="en-SG" dirty="0"/>
          </a:p>
          <a:p>
            <a:r>
              <a:rPr lang="en-SG" dirty="0"/>
              <a:t>100 images per class</a:t>
            </a:r>
          </a:p>
          <a:p>
            <a:r>
              <a:rPr lang="en-SG" dirty="0"/>
              <a:t>Struggles to generate images for class cat and plane</a:t>
            </a:r>
          </a:p>
          <a:p>
            <a:pPr lvl="1"/>
            <a:r>
              <a:rPr lang="en-SG" dirty="0"/>
              <a:t>This due to the high variance in the data for cat as seen from </a:t>
            </a:r>
            <a:r>
              <a:rPr lang="en-SG" dirty="0" err="1"/>
              <a:t>eda</a:t>
            </a:r>
            <a:endParaRPr lang="en-SG" dirty="0"/>
          </a:p>
          <a:p>
            <a:r>
              <a:rPr lang="en-SG" dirty="0"/>
              <a:t>Does not suffer from mode collapse</a:t>
            </a:r>
          </a:p>
          <a:p>
            <a:endParaRPr lang="en-SG" dirty="0"/>
          </a:p>
          <a:p>
            <a:endParaRPr lang="en-SG" dirty="0"/>
          </a:p>
        </p:txBody>
      </p:sp>
      <p:sp>
        <p:nvSpPr>
          <p:cNvPr id="4" name="Date Placeholder 3">
            <a:extLst>
              <a:ext uri="{FF2B5EF4-FFF2-40B4-BE49-F238E27FC236}">
                <a16:creationId xmlns:a16="http://schemas.microsoft.com/office/drawing/2014/main" id="{858E68E7-DF61-0681-946D-4E829870073E}"/>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1CFE24A6-66DE-72A4-8E40-A70B9EC85B75}"/>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194AC00B-1A9D-A84C-1DDC-8935EF62EFF0}"/>
              </a:ext>
            </a:extLst>
          </p:cNvPr>
          <p:cNvSpPr>
            <a:spLocks noGrp="1"/>
          </p:cNvSpPr>
          <p:nvPr>
            <p:ph type="sldNum" sz="quarter" idx="12"/>
          </p:nvPr>
        </p:nvSpPr>
        <p:spPr/>
        <p:txBody>
          <a:bodyPr/>
          <a:lstStyle/>
          <a:p>
            <a:fld id="{B5CEABB6-07DC-46E8-9B57-56EC44A396E5}" type="slidenum">
              <a:rPr lang="en-US" smtClean="0"/>
              <a:t>9</a:t>
            </a:fld>
            <a:endParaRPr lang="en-US" dirty="0"/>
          </a:p>
        </p:txBody>
      </p:sp>
      <p:pic>
        <p:nvPicPr>
          <p:cNvPr id="9" name="Audio 8">
            <a:hlinkClick r:id="" action="ppaction://media"/>
            <a:extLst>
              <a:ext uri="{FF2B5EF4-FFF2-40B4-BE49-F238E27FC236}">
                <a16:creationId xmlns:a16="http://schemas.microsoft.com/office/drawing/2014/main" id="{7493FE90-4A2C-FD21-198F-89A83240C10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18531360"/>
      </p:ext>
    </p:extLst>
  </p:cSld>
  <p:clrMapOvr>
    <a:masterClrMapping/>
  </p:clrMapOvr>
  <mc:AlternateContent xmlns:mc="http://schemas.openxmlformats.org/markup-compatibility/2006">
    <mc:Choice xmlns:p14="http://schemas.microsoft.com/office/powerpoint/2010/main" Requires="p14">
      <p:transition spd="slow" p14:dur="2000" advTm="61725"/>
    </mc:Choice>
    <mc:Fallback>
      <p:transition spd="slow" advTm="61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3.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{3D6F1C7B-4C64-4273-920B-A7C5B17B0B03}tf16411248_win32</Template>
  <TotalTime>702</TotalTime>
  <Words>1608</Words>
  <Application>Microsoft Office PowerPoint</Application>
  <PresentationFormat>Widescreen</PresentationFormat>
  <Paragraphs>140</Paragraphs>
  <Slides>11</Slides>
  <Notes>8</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Avenir Next LT Pro Light</vt:lpstr>
      <vt:lpstr>Calibri</vt:lpstr>
      <vt:lpstr>Consolas</vt:lpstr>
      <vt:lpstr>Posterama</vt:lpstr>
      <vt:lpstr>Office Theme</vt:lpstr>
      <vt:lpstr>GAN</vt:lpstr>
      <vt:lpstr>Experimental Details</vt:lpstr>
      <vt:lpstr>DCGAN</vt:lpstr>
      <vt:lpstr>CGAN</vt:lpstr>
      <vt:lpstr>CGAN V2</vt:lpstr>
      <vt:lpstr>ACGAN</vt:lpstr>
      <vt:lpstr>ACGAN V2</vt:lpstr>
      <vt:lpstr>ACGAn Hinge Loss</vt:lpstr>
      <vt:lpstr>Evaluation</vt:lpstr>
      <vt:lpstr>Improvements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dc:title>
  <dc:creator>LEE HAO WEI</dc:creator>
  <cp:lastModifiedBy>LEE HAO WEI</cp:lastModifiedBy>
  <cp:revision>5</cp:revision>
  <dcterms:created xsi:type="dcterms:W3CDTF">2023-02-03T09:21:55Z</dcterms:created>
  <dcterms:modified xsi:type="dcterms:W3CDTF">2023-02-05T16:17:05Z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